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
      <p:font typeface="Proxima Nova Semibold"/>
      <p:regular r:id="rId18"/>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Semi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19" Type="http://schemas.openxmlformats.org/officeDocument/2006/relationships/font" Target="fonts/ProximaNovaSemibold-bold.fntdata"/><Relationship Id="rId6" Type="http://schemas.openxmlformats.org/officeDocument/2006/relationships/slide" Target="slides/slide1.xml"/><Relationship Id="rId18" Type="http://schemas.openxmlformats.org/officeDocument/2006/relationships/font" Target="fonts/ProximaNovaSemibo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3a33570c06_0_14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Google Shape;155;g3a33570c0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a33570c06_0_1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Google Shape;162;g3a33570c0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cbad9499a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Google Shape;169;g3cbad949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cbad9499a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Google Shape;178;g3cbad94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a33570c06_0_15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Google Shape;185;g3a33570c0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3a33570c06_0_16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Google Shape;192;g3a33570c0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a752a034f_0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Google Shape;199;g3a752a034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0.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spcFirstLastPara="1" rIns="91425" wrap="square" tIns="91425"/>
          <a:lstStyle>
            <a:lvl1pPr lvl="0" rtl="0" algn="ctr">
              <a:spcBef>
                <a:spcPts val="0"/>
              </a:spcBef>
              <a:spcAft>
                <a:spcPts val="0"/>
              </a:spcAft>
              <a:buClr>
                <a:schemeClr val="lt1"/>
              </a:buClr>
              <a:buSzPts val="2600"/>
              <a:buFont typeface="Proxima Nova"/>
              <a:buNone/>
              <a:defRPr b="1" sz="2600">
                <a:solidFill>
                  <a:schemeClr val="lt1"/>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2168350" y="3124250"/>
            <a:ext cx="4807500" cy="248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9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 name="Google Shape;13;p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66" name="Shape 66"/>
        <p:cNvGrpSpPr/>
        <p:nvPr/>
      </p:nvGrpSpPr>
      <p:grpSpPr>
        <a:xfrm>
          <a:off x="0" y="0"/>
          <a:ext cx="0" cy="0"/>
          <a:chOff x="0" y="0"/>
          <a:chExt cx="0" cy="0"/>
        </a:xfrm>
      </p:grpSpPr>
      <p:sp>
        <p:nvSpPr>
          <p:cNvPr id="67" name="Google Shape;67;p11"/>
          <p:cNvSpPr txBox="1"/>
          <p:nvPr>
            <p:ph idx="1" type="body"/>
          </p:nvPr>
        </p:nvSpPr>
        <p:spPr>
          <a:xfrm>
            <a:off x="613500" y="1460975"/>
            <a:ext cx="7859100" cy="1618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9" name="Google Shape;69;p11"/>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0" name="Google Shape;70;p11"/>
          <p:cNvSpPr txBox="1"/>
          <p:nvPr>
            <p:ph type="title"/>
          </p:nvPr>
        </p:nvSpPr>
        <p:spPr>
          <a:xfrm>
            <a:off x="0" y="279475"/>
            <a:ext cx="2506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1" name="Google Shape;71;p11"/>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72" name="Google Shape;72;p11"/>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75" name="Google Shape;75;p1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76" name="Google Shape;76;p12"/>
          <p:cNvSpPr txBox="1"/>
          <p:nvPr>
            <p:ph type="title"/>
          </p:nvPr>
        </p:nvSpPr>
        <p:spPr>
          <a:xfrm>
            <a:off x="279952"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3"/>
          <p:cNvSpPr txBox="1"/>
          <p:nvPr>
            <p:ph idx="1" type="body"/>
          </p:nvPr>
        </p:nvSpPr>
        <p:spPr>
          <a:xfrm>
            <a:off x="311700" y="1389600"/>
            <a:ext cx="3861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80" name="Google Shape;80;p13"/>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1" name="Google Shape;81;p13"/>
          <p:cNvSpPr txBox="1"/>
          <p:nvPr>
            <p:ph type="title"/>
          </p:nvPr>
        </p:nvSpPr>
        <p:spPr>
          <a:xfrm>
            <a:off x="0" y="279475"/>
            <a:ext cx="86673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descr="Alice_Logo_horizontal-02.jpg" id="82" name="Google Shape;82;p13"/>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3" name="Google Shape;83;p13"/>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cxnSp>
        <p:nvCxnSpPr>
          <p:cNvPr id="84" name="Google Shape;84;p13"/>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4"/>
          <p:cNvSpPr txBox="1"/>
          <p:nvPr>
            <p:ph type="title"/>
          </p:nvPr>
        </p:nvSpPr>
        <p:spPr>
          <a:xfrm>
            <a:off x="989000" y="1672475"/>
            <a:ext cx="7049700" cy="17715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3600"/>
              <a:buFont typeface="Proxima Nova"/>
              <a:buNone/>
              <a:defRPr b="1" sz="3600">
                <a:latin typeface="Proxima Nova"/>
                <a:ea typeface="Proxima Nova"/>
                <a:cs typeface="Proxima Nova"/>
                <a:sym typeface="Proxima Nova"/>
              </a:defRPr>
            </a:lvl2pPr>
            <a:lvl3pPr lvl="2" rtl="0" algn="ctr">
              <a:spcBef>
                <a:spcPts val="0"/>
              </a:spcBef>
              <a:spcAft>
                <a:spcPts val="0"/>
              </a:spcAft>
              <a:buSzPts val="3600"/>
              <a:buFont typeface="Proxima Nova"/>
              <a:buNone/>
              <a:defRPr b="1" sz="3600">
                <a:latin typeface="Proxima Nova"/>
                <a:ea typeface="Proxima Nova"/>
                <a:cs typeface="Proxima Nova"/>
                <a:sym typeface="Proxima Nova"/>
              </a:defRPr>
            </a:lvl3pPr>
            <a:lvl4pPr lvl="3" rtl="0" algn="ctr">
              <a:spcBef>
                <a:spcPts val="0"/>
              </a:spcBef>
              <a:spcAft>
                <a:spcPts val="0"/>
              </a:spcAft>
              <a:buSzPts val="3600"/>
              <a:buFont typeface="Proxima Nova"/>
              <a:buNone/>
              <a:defRPr b="1" sz="3600">
                <a:latin typeface="Proxima Nova"/>
                <a:ea typeface="Proxima Nova"/>
                <a:cs typeface="Proxima Nova"/>
                <a:sym typeface="Proxima Nova"/>
              </a:defRPr>
            </a:lvl4pPr>
            <a:lvl5pPr lvl="4" rtl="0" algn="ctr">
              <a:spcBef>
                <a:spcPts val="0"/>
              </a:spcBef>
              <a:spcAft>
                <a:spcPts val="0"/>
              </a:spcAft>
              <a:buSzPts val="3600"/>
              <a:buFont typeface="Proxima Nova"/>
              <a:buNone/>
              <a:defRPr b="1" sz="3600">
                <a:latin typeface="Proxima Nova"/>
                <a:ea typeface="Proxima Nova"/>
                <a:cs typeface="Proxima Nova"/>
                <a:sym typeface="Proxima Nova"/>
              </a:defRPr>
            </a:lvl5pPr>
            <a:lvl6pPr lvl="5" rtl="0" algn="ctr">
              <a:spcBef>
                <a:spcPts val="0"/>
              </a:spcBef>
              <a:spcAft>
                <a:spcPts val="0"/>
              </a:spcAft>
              <a:buSzPts val="3600"/>
              <a:buFont typeface="Proxima Nova"/>
              <a:buNone/>
              <a:defRPr b="1" sz="3600">
                <a:latin typeface="Proxima Nova"/>
                <a:ea typeface="Proxima Nova"/>
                <a:cs typeface="Proxima Nova"/>
                <a:sym typeface="Proxima Nova"/>
              </a:defRPr>
            </a:lvl6pPr>
            <a:lvl7pPr lvl="6" rtl="0" algn="ctr">
              <a:spcBef>
                <a:spcPts val="0"/>
              </a:spcBef>
              <a:spcAft>
                <a:spcPts val="0"/>
              </a:spcAft>
              <a:buSzPts val="3600"/>
              <a:buFont typeface="Proxima Nova"/>
              <a:buNone/>
              <a:defRPr b="1" sz="3600">
                <a:latin typeface="Proxima Nova"/>
                <a:ea typeface="Proxima Nova"/>
                <a:cs typeface="Proxima Nova"/>
                <a:sym typeface="Proxima Nova"/>
              </a:defRPr>
            </a:lvl7pPr>
            <a:lvl8pPr lvl="7" rtl="0" algn="ctr">
              <a:spcBef>
                <a:spcPts val="0"/>
              </a:spcBef>
              <a:spcAft>
                <a:spcPts val="0"/>
              </a:spcAft>
              <a:buSzPts val="3600"/>
              <a:buFont typeface="Proxima Nova"/>
              <a:buNone/>
              <a:defRPr b="1" sz="3600">
                <a:latin typeface="Proxima Nova"/>
                <a:ea typeface="Proxima Nova"/>
                <a:cs typeface="Proxima Nova"/>
                <a:sym typeface="Proxima Nova"/>
              </a:defRPr>
            </a:lvl8pPr>
            <a:lvl9pPr lvl="8" rtl="0" algn="ctr">
              <a:spcBef>
                <a:spcPts val="0"/>
              </a:spcBef>
              <a:spcAft>
                <a:spcPts val="0"/>
              </a:spcAft>
              <a:buSzPts val="3600"/>
              <a:buFont typeface="Proxima Nova"/>
              <a:buNone/>
              <a:defRPr b="1" sz="3600">
                <a:latin typeface="Proxima Nova"/>
                <a:ea typeface="Proxima Nova"/>
                <a:cs typeface="Proxima Nova"/>
                <a:sym typeface="Proxima Nova"/>
              </a:defRPr>
            </a:lvl9pPr>
          </a:lstStyle>
          <a:p/>
        </p:txBody>
      </p:sp>
      <p:sp>
        <p:nvSpPr>
          <p:cNvPr id="87" name="Google Shape;8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88" name="Google Shape;88;p14"/>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89" name="Shape 89"/>
        <p:cNvGrpSpPr/>
        <p:nvPr/>
      </p:nvGrpSpPr>
      <p:grpSpPr>
        <a:xfrm>
          <a:off x="0" y="0"/>
          <a:ext cx="0" cy="0"/>
          <a:chOff x="0" y="0"/>
          <a:chExt cx="0" cy="0"/>
        </a:xfrm>
      </p:grpSpPr>
      <p:sp>
        <p:nvSpPr>
          <p:cNvPr id="90" name="Google Shape;90;p15"/>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spcBef>
                <a:spcPts val="0"/>
              </a:spcBef>
              <a:spcAft>
                <a:spcPts val="0"/>
              </a:spcAft>
              <a:buSzPts val="4800"/>
              <a:buFont typeface="Proxima Nova"/>
              <a:buNone/>
              <a:defRPr sz="4800">
                <a:latin typeface="Proxima Nova"/>
                <a:ea typeface="Proxima Nova"/>
                <a:cs typeface="Proxima Nova"/>
                <a:sym typeface="Proxima Nova"/>
              </a:defRPr>
            </a:lvl2pPr>
            <a:lvl3pPr lvl="2" rtl="0">
              <a:spcBef>
                <a:spcPts val="0"/>
              </a:spcBef>
              <a:spcAft>
                <a:spcPts val="0"/>
              </a:spcAft>
              <a:buSzPts val="4800"/>
              <a:buFont typeface="Proxima Nova"/>
              <a:buNone/>
              <a:defRPr sz="4800">
                <a:latin typeface="Proxima Nova"/>
                <a:ea typeface="Proxima Nova"/>
                <a:cs typeface="Proxima Nova"/>
                <a:sym typeface="Proxima Nova"/>
              </a:defRPr>
            </a:lvl3pPr>
            <a:lvl4pPr lvl="3" rtl="0">
              <a:spcBef>
                <a:spcPts val="0"/>
              </a:spcBef>
              <a:spcAft>
                <a:spcPts val="0"/>
              </a:spcAft>
              <a:buSzPts val="4800"/>
              <a:buFont typeface="Proxima Nova"/>
              <a:buNone/>
              <a:defRPr sz="4800">
                <a:latin typeface="Proxima Nova"/>
                <a:ea typeface="Proxima Nova"/>
                <a:cs typeface="Proxima Nova"/>
                <a:sym typeface="Proxima Nova"/>
              </a:defRPr>
            </a:lvl4pPr>
            <a:lvl5pPr lvl="4" rtl="0">
              <a:spcBef>
                <a:spcPts val="0"/>
              </a:spcBef>
              <a:spcAft>
                <a:spcPts val="0"/>
              </a:spcAft>
              <a:buSzPts val="4800"/>
              <a:buFont typeface="Proxima Nova"/>
              <a:buNone/>
              <a:defRPr sz="4800">
                <a:latin typeface="Proxima Nova"/>
                <a:ea typeface="Proxima Nova"/>
                <a:cs typeface="Proxima Nova"/>
                <a:sym typeface="Proxima Nova"/>
              </a:defRPr>
            </a:lvl5pPr>
            <a:lvl6pPr lvl="5" rtl="0">
              <a:spcBef>
                <a:spcPts val="0"/>
              </a:spcBef>
              <a:spcAft>
                <a:spcPts val="0"/>
              </a:spcAft>
              <a:buSzPts val="4800"/>
              <a:buFont typeface="Proxima Nova"/>
              <a:buNone/>
              <a:defRPr sz="4800">
                <a:latin typeface="Proxima Nova"/>
                <a:ea typeface="Proxima Nova"/>
                <a:cs typeface="Proxima Nova"/>
                <a:sym typeface="Proxima Nova"/>
              </a:defRPr>
            </a:lvl6pPr>
            <a:lvl7pPr lvl="6" rtl="0">
              <a:spcBef>
                <a:spcPts val="0"/>
              </a:spcBef>
              <a:spcAft>
                <a:spcPts val="0"/>
              </a:spcAft>
              <a:buSzPts val="4800"/>
              <a:buFont typeface="Proxima Nova"/>
              <a:buNone/>
              <a:defRPr sz="4800">
                <a:latin typeface="Proxima Nova"/>
                <a:ea typeface="Proxima Nova"/>
                <a:cs typeface="Proxima Nova"/>
                <a:sym typeface="Proxima Nova"/>
              </a:defRPr>
            </a:lvl7pPr>
            <a:lvl8pPr lvl="7" rtl="0">
              <a:spcBef>
                <a:spcPts val="0"/>
              </a:spcBef>
              <a:spcAft>
                <a:spcPts val="0"/>
              </a:spcAft>
              <a:buSzPts val="4800"/>
              <a:buFont typeface="Proxima Nova"/>
              <a:buNone/>
              <a:defRPr sz="4800">
                <a:latin typeface="Proxima Nova"/>
                <a:ea typeface="Proxima Nova"/>
                <a:cs typeface="Proxima Nova"/>
                <a:sym typeface="Proxima Nova"/>
              </a:defRPr>
            </a:lvl8pPr>
            <a:lvl9pPr lvl="8" rtl="0">
              <a:spcBef>
                <a:spcPts val="0"/>
              </a:spcBef>
              <a:spcAft>
                <a:spcPts val="0"/>
              </a:spcAft>
              <a:buSzPts val="4800"/>
              <a:buFont typeface="Proxima Nova"/>
              <a:buNone/>
              <a:defRPr sz="4800">
                <a:latin typeface="Proxima Nova"/>
                <a:ea typeface="Proxima Nova"/>
                <a:cs typeface="Proxima Nova"/>
                <a:sym typeface="Proxima Nova"/>
              </a:defRPr>
            </a:lvl9pPr>
          </a:lstStyle>
          <a:p/>
        </p:txBody>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PPT cover3-main point.png" id="92" name="Google Shape;92;p15"/>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3" name="Google Shape;93;p15"/>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4" name="Google Shape;94;p15"/>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pic>
        <p:nvPicPr>
          <p:cNvPr descr="PPT cover2- bg.png" id="96" name="Google Shape;96;p16"/>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97" name="Google Shape;97;p16"/>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 name="Google Shape;98;p16"/>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FFFFFF"/>
              </a:buClr>
              <a:buSzPts val="18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9" name="Google Shape;99;p16"/>
          <p:cNvSpPr txBox="1"/>
          <p:nvPr>
            <p:ph idx="2" type="body"/>
          </p:nvPr>
        </p:nvSpPr>
        <p:spPr>
          <a:xfrm>
            <a:off x="4939500" y="902050"/>
            <a:ext cx="3837000" cy="35946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0" name="Google Shape;10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01" name="Google Shape;101;p16"/>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102" name="Shape 102"/>
        <p:cNvGrpSpPr/>
        <p:nvPr/>
      </p:nvGrpSpPr>
      <p:grpSpPr>
        <a:xfrm>
          <a:off x="0" y="0"/>
          <a:ext cx="0" cy="0"/>
          <a:chOff x="0" y="0"/>
          <a:chExt cx="0" cy="0"/>
        </a:xfrm>
      </p:grpSpPr>
      <p:sp>
        <p:nvSpPr>
          <p:cNvPr id="103" name="Google Shape;103;p17"/>
          <p:cNvSpPr/>
          <p:nvPr/>
        </p:nvSpPr>
        <p:spPr>
          <a:xfrm>
            <a:off x="4572000" y="-125"/>
            <a:ext cx="4572000" cy="5143500"/>
          </a:xfrm>
          <a:prstGeom prst="rect">
            <a:avLst/>
          </a:prstGeom>
          <a:solidFill>
            <a:srgbClr val="2534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Google Shape;104;p1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5" name="Google Shape;105;p17"/>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6" name="Google Shape;106;p17"/>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 horizon 2.png" id="108" name="Google Shape;108;p17"/>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09" name="Google Shape;109;p17"/>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0" name="Google Shape;110;p17"/>
          <p:cNvSpPr txBox="1"/>
          <p:nvPr>
            <p:ph idx="3"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111" name="Shape 111"/>
        <p:cNvGrpSpPr/>
        <p:nvPr/>
      </p:nvGrpSpPr>
      <p:grpSpPr>
        <a:xfrm>
          <a:off x="0" y="0"/>
          <a:ext cx="0" cy="0"/>
          <a:chOff x="0" y="0"/>
          <a:chExt cx="0" cy="0"/>
        </a:xfrm>
      </p:grpSpPr>
      <p:sp>
        <p:nvSpPr>
          <p:cNvPr id="112" name="Google Shape;112;p1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1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53446"/>
              </a:buClr>
              <a:buSzPts val="21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18"/>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5" name="Google Shape;11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 horizon.png" id="116" name="Google Shape;116;p18"/>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17" name="Google Shape;117;p18"/>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18" name="Google Shape;118;p18"/>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19" name="Google Shape;119;p18"/>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0" name="Shape 120"/>
        <p:cNvGrpSpPr/>
        <p:nvPr/>
      </p:nvGrpSpPr>
      <p:grpSpPr>
        <a:xfrm>
          <a:off x="0" y="0"/>
          <a:ext cx="0" cy="0"/>
          <a:chOff x="0" y="0"/>
          <a:chExt cx="0" cy="0"/>
        </a:xfrm>
      </p:grpSpPr>
      <p:sp>
        <p:nvSpPr>
          <p:cNvPr id="121" name="Google Shape;121;p1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Font typeface="Proxima Nova"/>
              <a:buNone/>
              <a:defRPr>
                <a:latin typeface="Proxima Nova"/>
                <a:ea typeface="Proxima Nova"/>
                <a:cs typeface="Proxima Nova"/>
                <a:sym typeface="Proxima Nova"/>
              </a:defRPr>
            </a:lvl1pPr>
          </a:lstStyle>
          <a:p/>
        </p:txBody>
      </p:sp>
      <p:sp>
        <p:nvSpPr>
          <p:cNvPr id="122" name="Google Shape;12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23" name="Google Shape;123;p1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4" name="Shape 124"/>
        <p:cNvGrpSpPr/>
        <p:nvPr/>
      </p:nvGrpSpPr>
      <p:grpSpPr>
        <a:xfrm>
          <a:off x="0" y="0"/>
          <a:ext cx="0" cy="0"/>
          <a:chOff x="0" y="0"/>
          <a:chExt cx="0" cy="0"/>
        </a:xfrm>
      </p:grpSpPr>
      <p:sp>
        <p:nvSpPr>
          <p:cNvPr id="125" name="Google Shape;125;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12000"/>
              <a:buFont typeface="Proxima Nova"/>
              <a:buNone/>
              <a:defRPr sz="12000">
                <a:solidFill>
                  <a:srgbClr val="253446"/>
                </a:solidFill>
                <a:latin typeface="Proxima Nova"/>
                <a:ea typeface="Proxima Nova"/>
                <a:cs typeface="Proxima Nova"/>
                <a:sym typeface="Proxima Nov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7" name="Google Shape;12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128" name="Google Shape;128;p2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0876" y="2838242"/>
            <a:ext cx="6908100" cy="607800"/>
          </a:xfrm>
          <a:prstGeom prst="rect">
            <a:avLst/>
          </a:prstGeom>
        </p:spPr>
        <p:txBody>
          <a:bodyPr anchorCtr="0" anchor="b" bIns="91425" lIns="91425" spcFirstLastPara="1" rIns="91425" wrap="square" tIns="91425"/>
          <a:lstStyle>
            <a:lvl1pPr lvl="0" rtl="0" algn="l">
              <a:spcBef>
                <a:spcPts val="0"/>
              </a:spcBef>
              <a:spcAft>
                <a:spcPts val="0"/>
              </a:spcAft>
              <a:buClr>
                <a:schemeClr val="lt1"/>
              </a:buClr>
              <a:buSzPts val="3600"/>
              <a:buFont typeface="Proxima Nova"/>
              <a:buNone/>
              <a:defRPr b="1" sz="36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16" name="Google Shape;16;p3"/>
          <p:cNvSpPr txBox="1"/>
          <p:nvPr>
            <p:ph idx="1" type="subTitle"/>
          </p:nvPr>
        </p:nvSpPr>
        <p:spPr>
          <a:xfrm>
            <a:off x="449318" y="3335683"/>
            <a:ext cx="5268900" cy="5703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8" name="Google Shape;18;p3"/>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9" name="Shape 129"/>
        <p:cNvGrpSpPr/>
        <p:nvPr/>
      </p:nvGrpSpPr>
      <p:grpSpPr>
        <a:xfrm>
          <a:off x="0" y="0"/>
          <a:ext cx="0" cy="0"/>
          <a:chOff x="0" y="0"/>
          <a:chExt cx="0" cy="0"/>
        </a:xfrm>
      </p:grpSpPr>
      <p:sp>
        <p:nvSpPr>
          <p:cNvPr id="130" name="Google Shape;13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3" name="Google Shape;133;p2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4" name="Google Shape;134;p22"/>
          <p:cNvSpPr txBox="1"/>
          <p:nvPr/>
        </p:nvSpPr>
        <p:spPr>
          <a:xfrm>
            <a:off x="3400600" y="2546450"/>
            <a:ext cx="2342700" cy="524100"/>
          </a:xfrm>
          <a:prstGeom prst="rect">
            <a:avLst/>
          </a:prstGeom>
          <a:solidFill>
            <a:srgbClr val="FFFFFF">
              <a:alpha val="854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Proxima Nova"/>
              <a:buNone/>
            </a:pPr>
            <a:r>
              <a:rPr b="1" lang="en" sz="2600">
                <a:solidFill>
                  <a:schemeClr val="lt1"/>
                </a:solidFill>
                <a:latin typeface="Proxima Nova"/>
                <a:ea typeface="Proxima Nova"/>
                <a:cs typeface="Proxima Nova"/>
                <a:sym typeface="Proxima Nova"/>
              </a:rPr>
              <a:t>Thank You</a:t>
            </a:r>
            <a:endParaRPr/>
          </a:p>
        </p:txBody>
      </p:sp>
      <p:sp>
        <p:nvSpPr>
          <p:cNvPr id="135" name="Google Shape;135;p22"/>
          <p:cNvSpPr txBox="1"/>
          <p:nvPr/>
        </p:nvSpPr>
        <p:spPr>
          <a:xfrm>
            <a:off x="2882300" y="3089836"/>
            <a:ext cx="3395400" cy="26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00"/>
              <a:buFont typeface="Proxima Nova"/>
              <a:buNone/>
            </a:pPr>
            <a:r>
              <a:rPr lang="en" sz="900">
                <a:solidFill>
                  <a:schemeClr val="lt1"/>
                </a:solidFill>
                <a:latin typeface="Proxima Nova"/>
                <a:ea typeface="Proxima Nova"/>
                <a:cs typeface="Proxima Nova"/>
                <a:sym typeface="Proxima Nova"/>
              </a:rPr>
              <a:t>For more information go to www.alice.org</a:t>
            </a:r>
            <a:endParaRPr sz="9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38" name="Google Shape;138;p23"/>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39" name="Google Shape;139;p23"/>
          <p:cNvSpPr txBox="1"/>
          <p:nvPr/>
        </p:nvSpPr>
        <p:spPr>
          <a:xfrm>
            <a:off x="429050" y="2716278"/>
            <a:ext cx="3918900" cy="68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3600">
                <a:solidFill>
                  <a:schemeClr val="lt1"/>
                </a:solidFill>
                <a:latin typeface="Proxima Nova"/>
                <a:ea typeface="Proxima Nova"/>
                <a:cs typeface="Proxima Nova"/>
                <a:sym typeface="Proxima Nova"/>
              </a:rPr>
              <a:t>Thank You !</a:t>
            </a:r>
            <a:endParaRPr b="1" sz="3600">
              <a:solidFill>
                <a:schemeClr val="lt1"/>
              </a:solidFill>
              <a:latin typeface="Proxima Nova"/>
              <a:ea typeface="Proxima Nova"/>
              <a:cs typeface="Proxima Nova"/>
              <a:sym typeface="Proxima Nova"/>
            </a:endParaRPr>
          </a:p>
        </p:txBody>
      </p:sp>
      <p:sp>
        <p:nvSpPr>
          <p:cNvPr id="140" name="Google Shape;140;p23"/>
          <p:cNvSpPr txBox="1"/>
          <p:nvPr/>
        </p:nvSpPr>
        <p:spPr>
          <a:xfrm>
            <a:off x="480280" y="3318512"/>
            <a:ext cx="4956300" cy="5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FFFFFF"/>
                </a:solidFill>
                <a:latin typeface="Proxima Nova"/>
                <a:ea typeface="Proxima Nova"/>
                <a:cs typeface="Proxima Nova"/>
                <a:sym typeface="Proxima Nova"/>
              </a:rPr>
              <a:t>For more information go to www.alice.org</a:t>
            </a:r>
            <a:endParaRPr sz="1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24"/>
          <p:cNvSpPr txBox="1"/>
          <p:nvPr/>
        </p:nvSpPr>
        <p:spPr>
          <a:xfrm>
            <a:off x="2117800" y="3001466"/>
            <a:ext cx="4752600" cy="46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Proxima Nova"/>
              <a:buNone/>
            </a:pPr>
            <a:r>
              <a:rPr b="1" lang="en" sz="3000">
                <a:solidFill>
                  <a:srgbClr val="FFFFFF"/>
                </a:solidFill>
                <a:latin typeface="Proxima Nova"/>
                <a:ea typeface="Proxima Nova"/>
                <a:cs typeface="Proxima Nova"/>
                <a:sym typeface="Proxima Nova"/>
              </a:rPr>
              <a:t>Thank You</a:t>
            </a:r>
            <a:endParaRPr/>
          </a:p>
        </p:txBody>
      </p:sp>
      <p:sp>
        <p:nvSpPr>
          <p:cNvPr id="143" name="Google Shape;14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144" name="Google Shape;144;p2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45" name="Google Shape;145;p2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
        <p:nvSpPr>
          <p:cNvPr id="146" name="Google Shape;146;p24"/>
          <p:cNvSpPr txBox="1"/>
          <p:nvPr/>
        </p:nvSpPr>
        <p:spPr>
          <a:xfrm>
            <a:off x="2112511" y="3532323"/>
            <a:ext cx="4778700" cy="17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00"/>
              <a:buFont typeface="Proxima Nova"/>
              <a:buNone/>
            </a:pPr>
            <a:r>
              <a:rPr lang="en" sz="900">
                <a:solidFill>
                  <a:srgbClr val="FFFFFF"/>
                </a:solidFill>
                <a:latin typeface="Proxima Nova"/>
                <a:ea typeface="Proxima Nova"/>
                <a:cs typeface="Proxima Nova"/>
                <a:sym typeface="Proxima Nova"/>
              </a:rPr>
              <a:t>For more information go to www.alice.org</a:t>
            </a:r>
            <a:endParaRPr sz="9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txBox="1"/>
          <p:nvPr>
            <p:ph type="ctrTitle"/>
          </p:nvPr>
        </p:nvSpPr>
        <p:spPr>
          <a:xfrm>
            <a:off x="1837775" y="3007763"/>
            <a:ext cx="5404500" cy="4674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b="1" sz="3000">
                <a:solidFill>
                  <a:srgbClr val="FFFFFF"/>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4"/>
          <p:cNvSpPr txBox="1"/>
          <p:nvPr>
            <p:ph idx="1" type="subTitle"/>
          </p:nvPr>
        </p:nvSpPr>
        <p:spPr>
          <a:xfrm>
            <a:off x="2010675" y="3530100"/>
            <a:ext cx="5001000" cy="2178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 KO_5.png" id="23" name="Google Shape;23;p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4" name="Google Shape;24;p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spcFirstLastPara="1" rIns="91425" wrap="square" tIns="91425"/>
          <a:lstStyle>
            <a:lvl1pPr lvl="0" rtl="0" algn="ctr">
              <a:spcBef>
                <a:spcPts val="0"/>
              </a:spcBef>
              <a:spcAft>
                <a:spcPts val="0"/>
              </a:spcAft>
              <a:buClr>
                <a:srgbClr val="FFFFFF"/>
              </a:buClr>
              <a:buSzPts val="2000"/>
              <a:buFont typeface="Proxima Nova"/>
              <a:buNone/>
              <a:defRPr sz="20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29" name="Google Shape;29;p5"/>
          <p:cNvSpPr txBox="1"/>
          <p:nvPr>
            <p:ph idx="2" type="title"/>
          </p:nvPr>
        </p:nvSpPr>
        <p:spPr>
          <a:xfrm>
            <a:off x="4252073" y="1934579"/>
            <a:ext cx="4584600" cy="3936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2400"/>
              <a:buFont typeface="Proxima Nova"/>
              <a:buNone/>
              <a:defRPr b="1" sz="24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3596625" y="2829600"/>
            <a:ext cx="5799300" cy="6171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33" name="Google Shape;33;p6"/>
          <p:cNvSpPr/>
          <p:nvPr/>
        </p:nvSpPr>
        <p:spPr>
          <a:xfrm rot="-5400000">
            <a:off x="4410332" y="2547258"/>
            <a:ext cx="240300" cy="2403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png" id="34" name="Google Shape;34;p6"/>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35" name="Google Shape;35;p6"/>
          <p:cNvSpPr txBox="1"/>
          <p:nvPr>
            <p:ph idx="2" type="title"/>
          </p:nvPr>
        </p:nvSpPr>
        <p:spPr>
          <a:xfrm>
            <a:off x="4642435" y="2517213"/>
            <a:ext cx="3707700" cy="3516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7"/>
          <p:cNvSpPr txBox="1"/>
          <p:nvPr>
            <p:ph type="title"/>
          </p:nvPr>
        </p:nvSpPr>
        <p:spPr>
          <a:xfrm>
            <a:off x="311700" y="2951275"/>
            <a:ext cx="85206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sz="30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logo.png" id="39" name="Google Shape;39;p7"/>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0" name="Google Shape;40;p7"/>
          <p:cNvCxnSpPr/>
          <p:nvPr/>
        </p:nvCxnSpPr>
        <p:spPr>
          <a:xfrm>
            <a:off x="2465325" y="2921100"/>
            <a:ext cx="4219800" cy="0"/>
          </a:xfrm>
          <a:prstGeom prst="straightConnector1">
            <a:avLst/>
          </a:prstGeom>
          <a:noFill/>
          <a:ln cap="flat" cmpd="sng" w="9525">
            <a:solidFill>
              <a:srgbClr val="FFFFFF"/>
            </a:solidFill>
            <a:prstDash val="solid"/>
            <a:round/>
            <a:headEnd len="med" w="med" type="none"/>
            <a:tailEnd len="med" w="med" type="none"/>
          </a:ln>
        </p:spPr>
      </p:cxnSp>
      <p:sp>
        <p:nvSpPr>
          <p:cNvPr id="41" name="Google Shape;41;p7"/>
          <p:cNvSpPr txBox="1"/>
          <p:nvPr>
            <p:ph idx="2" type="title"/>
          </p:nvPr>
        </p:nvSpPr>
        <p:spPr>
          <a:xfrm>
            <a:off x="1299897" y="2338775"/>
            <a:ext cx="65313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500"/>
              <a:buFont typeface="Proxima Nova Semibold"/>
              <a:buNone/>
              <a:defRPr sz="35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2pPr>
            <a:lvl3pPr lvl="2"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3pPr>
            <a:lvl4pPr lvl="3"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4pPr>
            <a:lvl5pPr lvl="4"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5pPr>
            <a:lvl6pPr lvl="5"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6pPr>
            <a:lvl7pPr lvl="6"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7pPr>
            <a:lvl8pPr lvl="7"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8pPr>
            <a:lvl9pPr lvl="8"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2" name="Shape 42"/>
        <p:cNvGrpSpPr/>
        <p:nvPr/>
      </p:nvGrpSpPr>
      <p:grpSpPr>
        <a:xfrm>
          <a:off x="0" y="0"/>
          <a:ext cx="0" cy="0"/>
          <a:chOff x="0" y="0"/>
          <a:chExt cx="0" cy="0"/>
        </a:xfrm>
      </p:grpSpPr>
      <p:sp>
        <p:nvSpPr>
          <p:cNvPr id="43" name="Google Shape;43;p8"/>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4" name="Google Shape;44;p8"/>
          <p:cNvSpPr txBox="1"/>
          <p:nvPr>
            <p:ph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 name="Google Shape;45;p8"/>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
        <p:nvSpPr>
          <p:cNvPr id="46" name="Google Shape;46;p8"/>
          <p:cNvSpPr txBox="1"/>
          <p:nvPr>
            <p:ph idx="1" type="body"/>
          </p:nvPr>
        </p:nvSpPr>
        <p:spPr>
          <a:xfrm>
            <a:off x="311700" y="1397475"/>
            <a:ext cx="8520600" cy="31713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pic>
        <p:nvPicPr>
          <p:cNvPr descr="Alice_Logo_horizontal-02.jpg" id="48" name="Google Shape;48;p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9" name="Shape 49"/>
        <p:cNvGrpSpPr/>
        <p:nvPr/>
      </p:nvGrpSpPr>
      <p:grpSpPr>
        <a:xfrm>
          <a:off x="0" y="0"/>
          <a:ext cx="0" cy="0"/>
          <a:chOff x="0" y="0"/>
          <a:chExt cx="0" cy="0"/>
        </a:xfrm>
      </p:grpSpPr>
      <p:sp>
        <p:nvSpPr>
          <p:cNvPr id="50" name="Google Shape;50;p9"/>
          <p:cNvSpPr txBox="1"/>
          <p:nvPr>
            <p:ph idx="1" type="body"/>
          </p:nvPr>
        </p:nvSpPr>
        <p:spPr>
          <a:xfrm>
            <a:off x="311700" y="1460950"/>
            <a:ext cx="37818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9"/>
          <p:cNvSpPr txBox="1"/>
          <p:nvPr>
            <p:ph idx="2" type="body"/>
          </p:nvPr>
        </p:nvSpPr>
        <p:spPr>
          <a:xfrm>
            <a:off x="4484750" y="1460975"/>
            <a:ext cx="43053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53" name="Google Shape;53;p9"/>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4" name="Google Shape;54;p9"/>
          <p:cNvSpPr txBox="1"/>
          <p:nvPr>
            <p:ph type="title"/>
          </p:nvPr>
        </p:nvSpPr>
        <p:spPr>
          <a:xfrm>
            <a:off x="0" y="279475"/>
            <a:ext cx="27447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5" name="Google Shape;55;p9"/>
          <p:cNvSpPr txBox="1"/>
          <p:nvPr>
            <p:ph idx="3"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56" name="Google Shape;56;p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57" name="Google Shape;57;p9"/>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58" name="Shape 58"/>
        <p:cNvGrpSpPr/>
        <p:nvPr/>
      </p:nvGrpSpPr>
      <p:grpSpPr>
        <a:xfrm>
          <a:off x="0" y="0"/>
          <a:ext cx="0" cy="0"/>
          <a:chOff x="0" y="0"/>
          <a:chExt cx="0" cy="0"/>
        </a:xfrm>
      </p:grpSpPr>
      <p:sp>
        <p:nvSpPr>
          <p:cNvPr id="59" name="Google Shape;59;p10"/>
          <p:cNvSpPr txBox="1"/>
          <p:nvPr>
            <p:ph idx="1" type="body"/>
          </p:nvPr>
        </p:nvSpPr>
        <p:spPr>
          <a:xfrm>
            <a:off x="4664225" y="1460950"/>
            <a:ext cx="38451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0" name="Google Shape;6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61" name="Google Shape;61;p10"/>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2" name="Google Shape;62;p10"/>
          <p:cNvSpPr txBox="1"/>
          <p:nvPr>
            <p:ph type="title"/>
          </p:nvPr>
        </p:nvSpPr>
        <p:spPr>
          <a:xfrm>
            <a:off x="0" y="279475"/>
            <a:ext cx="28452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3" name="Google Shape;63;p10"/>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4" name="Google Shape;64;p1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5" name="Google Shape;65;p10"/>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638500"/>
            <a:ext cx="8520600" cy="5727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61425"/>
            <a:ext cx="8520600" cy="300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alice.org/?post_type=lessons&amp;p=1969910&amp;preview=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ph type="ctrTitle"/>
          </p:nvPr>
        </p:nvSpPr>
        <p:spPr>
          <a:xfrm>
            <a:off x="2163061" y="2605438"/>
            <a:ext cx="4807500" cy="524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Data Types</a:t>
            </a:r>
            <a:endParaRPr/>
          </a:p>
        </p:txBody>
      </p:sp>
      <p:sp>
        <p:nvSpPr>
          <p:cNvPr id="152" name="Google Shape;152;p25"/>
          <p:cNvSpPr txBox="1"/>
          <p:nvPr>
            <p:ph idx="1" type="subTitle"/>
          </p:nvPr>
        </p:nvSpPr>
        <p:spPr>
          <a:xfrm>
            <a:off x="2168350" y="3124250"/>
            <a:ext cx="4807500" cy="248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00" u="sng">
                <a:solidFill>
                  <a:schemeClr val="hlink"/>
                </a:solidFill>
                <a:latin typeface="Arial"/>
                <a:ea typeface="Arial"/>
                <a:cs typeface="Arial"/>
                <a:sym typeface="Arial"/>
                <a:hlinkClick r:id="rId3"/>
              </a:rPr>
              <a:t>http://www.alice.org/resources/lessons/data-types/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Data Types</a:t>
            </a:r>
            <a:endParaRPr/>
          </a:p>
        </p:txBody>
      </p:sp>
      <p:sp>
        <p:nvSpPr>
          <p:cNvPr id="158" name="Google Shape;158;p26"/>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is a Data Type</a:t>
            </a:r>
            <a:r>
              <a:rPr lang="en">
                <a:solidFill>
                  <a:srgbClr val="FF0000"/>
                </a:solidFill>
              </a:rPr>
              <a:t>?</a:t>
            </a:r>
            <a:endParaRPr>
              <a:solidFill>
                <a:srgbClr val="FF0000"/>
              </a:solidFill>
            </a:endParaRPr>
          </a:p>
        </p:txBody>
      </p:sp>
      <p:sp>
        <p:nvSpPr>
          <p:cNvPr id="159" name="Google Shape;159;p26"/>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data type is a classification of data that tells the computer how the data will be used in the program</a:t>
            </a:r>
            <a:endParaRPr/>
          </a:p>
          <a:p>
            <a:pPr indent="-342900" lvl="0" marL="457200">
              <a:spcBef>
                <a:spcPts val="1600"/>
              </a:spcBef>
              <a:spcAft>
                <a:spcPts val="0"/>
              </a:spcAft>
              <a:buSzPts val="1800"/>
              <a:buChar char="-"/>
            </a:pPr>
            <a:r>
              <a:rPr lang="en"/>
              <a:t>It tells the computer how to store the information (variables).</a:t>
            </a:r>
            <a:endParaRPr/>
          </a:p>
          <a:p>
            <a:pPr indent="-342900" lvl="0" marL="457200" rtl="0">
              <a:spcBef>
                <a:spcPts val="0"/>
              </a:spcBef>
              <a:spcAft>
                <a:spcPts val="0"/>
              </a:spcAft>
              <a:buSzPts val="1800"/>
              <a:buChar char="-"/>
            </a:pPr>
            <a:r>
              <a:rPr lang="en"/>
              <a:t>Defines the kind of operations that can be performed on that data (parameters)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Data Types</a:t>
            </a:r>
            <a:endParaRPr/>
          </a:p>
        </p:txBody>
      </p:sp>
      <p:sp>
        <p:nvSpPr>
          <p:cNvPr id="165" name="Google Shape;165;p2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Standard Data Types in Alice</a:t>
            </a:r>
            <a:endParaRPr/>
          </a:p>
        </p:txBody>
      </p:sp>
      <p:sp>
        <p:nvSpPr>
          <p:cNvPr id="166" name="Google Shape;166;p27"/>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In Alice, standard data types are defined by classes</a:t>
            </a:r>
            <a:endParaRPr sz="1400"/>
          </a:p>
          <a:p>
            <a:pPr indent="-317500" lvl="0" marL="457200" rtl="0">
              <a:spcBef>
                <a:spcPts val="1600"/>
              </a:spcBef>
              <a:spcAft>
                <a:spcPts val="0"/>
              </a:spcAft>
              <a:buSzPts val="1400"/>
              <a:buChar char="●"/>
            </a:pPr>
            <a:r>
              <a:rPr lang="en" sz="1400"/>
              <a:t>DecimalNumber </a:t>
            </a:r>
            <a:endParaRPr sz="1400"/>
          </a:p>
          <a:p>
            <a:pPr indent="-317500" lvl="1" marL="914400" rtl="0">
              <a:spcBef>
                <a:spcPts val="0"/>
              </a:spcBef>
              <a:spcAft>
                <a:spcPts val="0"/>
              </a:spcAft>
              <a:buSzPts val="1400"/>
              <a:buChar char="○"/>
            </a:pPr>
            <a:r>
              <a:rPr lang="en"/>
              <a:t>number having a decimal point and digits before/after the decimal point</a:t>
            </a:r>
            <a:endParaRPr/>
          </a:p>
          <a:p>
            <a:pPr indent="-317500" lvl="1" marL="914400" rtl="0">
              <a:spcBef>
                <a:spcPts val="0"/>
              </a:spcBef>
              <a:spcAft>
                <a:spcPts val="0"/>
              </a:spcAft>
              <a:buSzPts val="1400"/>
              <a:buChar char="○"/>
            </a:pPr>
            <a:r>
              <a:rPr lang="en"/>
              <a:t>In mathematics, a DecimalNumber is a real value</a:t>
            </a:r>
            <a:endParaRPr/>
          </a:p>
          <a:p>
            <a:pPr indent="-317500" lvl="0" marL="457200" rtl="0">
              <a:spcBef>
                <a:spcPts val="0"/>
              </a:spcBef>
              <a:spcAft>
                <a:spcPts val="0"/>
              </a:spcAft>
              <a:buSzPts val="1400"/>
              <a:buChar char="●"/>
            </a:pPr>
            <a:r>
              <a:rPr lang="en" sz="1400"/>
              <a:t>WholeNumber </a:t>
            </a:r>
            <a:endParaRPr sz="1400"/>
          </a:p>
          <a:p>
            <a:pPr indent="-317500" lvl="1" marL="914400" rtl="0">
              <a:spcBef>
                <a:spcPts val="0"/>
              </a:spcBef>
              <a:spcAft>
                <a:spcPts val="0"/>
              </a:spcAft>
              <a:buSzPts val="1400"/>
              <a:buChar char="○"/>
            </a:pPr>
            <a:r>
              <a:rPr lang="en"/>
              <a:t>number that does not have a decimal point.</a:t>
            </a:r>
            <a:endParaRPr/>
          </a:p>
          <a:p>
            <a:pPr indent="-317500" lvl="1" marL="914400" rtl="0">
              <a:spcBef>
                <a:spcPts val="0"/>
              </a:spcBef>
              <a:spcAft>
                <a:spcPts val="0"/>
              </a:spcAft>
              <a:buSzPts val="1400"/>
              <a:buChar char="○"/>
            </a:pPr>
            <a:r>
              <a:rPr lang="en"/>
              <a:t>In mathematics, is an integer value</a:t>
            </a:r>
            <a:endParaRPr/>
          </a:p>
          <a:p>
            <a:pPr indent="-317500" lvl="0" marL="457200" rtl="0">
              <a:spcBef>
                <a:spcPts val="0"/>
              </a:spcBef>
              <a:spcAft>
                <a:spcPts val="0"/>
              </a:spcAft>
              <a:buSzPts val="1400"/>
              <a:buChar char="●"/>
            </a:pPr>
            <a:r>
              <a:rPr lang="en" sz="1400"/>
              <a:t>Boolean </a:t>
            </a:r>
            <a:endParaRPr sz="1400"/>
          </a:p>
          <a:p>
            <a:pPr indent="-317500" lvl="1" marL="914400" rtl="0">
              <a:spcBef>
                <a:spcPts val="0"/>
              </a:spcBef>
              <a:spcAft>
                <a:spcPts val="0"/>
              </a:spcAft>
              <a:buSzPts val="1400"/>
              <a:buChar char="○"/>
            </a:pPr>
            <a:r>
              <a:rPr lang="en"/>
              <a:t>has only two possible values: true or false</a:t>
            </a:r>
            <a:endParaRPr/>
          </a:p>
          <a:p>
            <a:pPr indent="-317500" lvl="0" marL="457200" rtl="0">
              <a:spcBef>
                <a:spcPts val="0"/>
              </a:spcBef>
              <a:spcAft>
                <a:spcPts val="0"/>
              </a:spcAft>
              <a:buSzPts val="1400"/>
              <a:buChar char="●"/>
            </a:pPr>
            <a:r>
              <a:rPr lang="en" sz="1400"/>
              <a:t>TextString. </a:t>
            </a:r>
            <a:endParaRPr sz="1400"/>
          </a:p>
          <a:p>
            <a:pPr indent="-317500" lvl="1" marL="914400" rtl="0">
              <a:spcBef>
                <a:spcPts val="0"/>
              </a:spcBef>
              <a:spcAft>
                <a:spcPts val="0"/>
              </a:spcAft>
              <a:buSzPts val="1400"/>
              <a:buChar char="○"/>
            </a:pPr>
            <a:r>
              <a:rPr lang="en"/>
              <a:t>a sequence of alphabetic letters, digits, and special symbols, enclosed in quotes. </a:t>
            </a:r>
            <a:endParaRPr/>
          </a:p>
          <a:p>
            <a:pPr indent="0" lvl="0" marL="0" rtl="0">
              <a:spcBef>
                <a:spcPts val="160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Data Types</a:t>
            </a:r>
            <a:endParaRPr/>
          </a:p>
        </p:txBody>
      </p:sp>
      <p:sp>
        <p:nvSpPr>
          <p:cNvPr id="172" name="Google Shape;172;p28"/>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Alice Gallery</a:t>
            </a:r>
            <a:r>
              <a:rPr lang="en"/>
              <a:t> Data Types</a:t>
            </a:r>
            <a:endParaRPr/>
          </a:p>
        </p:txBody>
      </p:sp>
      <p:sp>
        <p:nvSpPr>
          <p:cNvPr id="173" name="Google Shape;173;p28"/>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Gallery Classes (Objects) - this data type is the base information for each type of object in Alice.  This can be set at different levels of the object taxonomy to determine what object data can be accepted or saved</a:t>
            </a:r>
            <a:endParaRPr sz="1400"/>
          </a:p>
          <a:p>
            <a:pPr indent="0" lvl="0" marL="0" rtl="0">
              <a:spcBef>
                <a:spcPts val="1600"/>
              </a:spcBef>
              <a:spcAft>
                <a:spcPts val="1600"/>
              </a:spcAft>
              <a:buNone/>
            </a:pPr>
            <a:r>
              <a:t/>
            </a:r>
            <a:endParaRPr sz="1400"/>
          </a:p>
        </p:txBody>
      </p:sp>
      <p:pic>
        <p:nvPicPr>
          <p:cNvPr id="174" name="Google Shape;174;p28"/>
          <p:cNvPicPr preferRelativeResize="0"/>
          <p:nvPr/>
        </p:nvPicPr>
        <p:blipFill rotWithShape="1">
          <a:blip r:embed="rId3">
            <a:alphaModFix/>
          </a:blip>
          <a:srcRect b="0" l="0" r="0" t="0"/>
          <a:stretch/>
        </p:blipFill>
        <p:spPr>
          <a:xfrm>
            <a:off x="729393" y="2182437"/>
            <a:ext cx="2407947" cy="1059023"/>
          </a:xfrm>
          <a:prstGeom prst="rect">
            <a:avLst/>
          </a:prstGeom>
          <a:noFill/>
          <a:ln>
            <a:noFill/>
          </a:ln>
        </p:spPr>
      </p:pic>
      <p:pic>
        <p:nvPicPr>
          <p:cNvPr id="175" name="Google Shape;175;p28"/>
          <p:cNvPicPr preferRelativeResize="0"/>
          <p:nvPr/>
        </p:nvPicPr>
        <p:blipFill rotWithShape="1">
          <a:blip r:embed="rId4">
            <a:alphaModFix/>
          </a:blip>
          <a:srcRect b="0" l="0" r="0" t="0"/>
          <a:stretch/>
        </p:blipFill>
        <p:spPr>
          <a:xfrm>
            <a:off x="3861088" y="2182426"/>
            <a:ext cx="4424656" cy="27163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Data Types</a:t>
            </a:r>
            <a:endParaRPr/>
          </a:p>
        </p:txBody>
      </p:sp>
      <p:sp>
        <p:nvSpPr>
          <p:cNvPr id="181" name="Google Shape;181;p29"/>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Other Data</a:t>
            </a:r>
            <a:r>
              <a:rPr lang="en"/>
              <a:t> Types in Alice</a:t>
            </a:r>
            <a:endParaRPr/>
          </a:p>
        </p:txBody>
      </p:sp>
      <p:sp>
        <p:nvSpPr>
          <p:cNvPr id="182" name="Google Shape;182;p29"/>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t>There are several other data types that Alice makes use of that save unique types of data for use in variables and parameters.</a:t>
            </a:r>
            <a:endParaRPr sz="1400"/>
          </a:p>
          <a:p>
            <a:pPr indent="0" lvl="0" marL="0" rtl="0">
              <a:spcBef>
                <a:spcPts val="1600"/>
              </a:spcBef>
              <a:spcAft>
                <a:spcPts val="1600"/>
              </a:spcAft>
              <a:buNone/>
            </a:pPr>
            <a:r>
              <a:rPr lang="en" sz="1400"/>
              <a:t>Joint - A sub type of Objects for joint data - this allows you to use this data type for orientation in ways that may not be compatible with all object types</a:t>
            </a:r>
            <a:br>
              <a:rPr lang="en" sz="1400"/>
            </a:br>
            <a:r>
              <a:rPr lang="en" sz="1400"/>
              <a:t>Paint - texture image or color data </a:t>
            </a:r>
            <a:br>
              <a:rPr lang="en" sz="1400"/>
            </a:br>
            <a:r>
              <a:rPr lang="en" sz="1400"/>
              <a:t>Color - sub type of paint that only allows digital color data</a:t>
            </a:r>
            <a:br>
              <a:rPr lang="en" sz="1400"/>
            </a:br>
            <a:r>
              <a:rPr lang="en" sz="1400"/>
              <a:t>Move Direction - cartesional data </a:t>
            </a:r>
            <a:br>
              <a:rPr lang="en" sz="1400"/>
            </a:br>
            <a:r>
              <a:rPr lang="en" sz="1400"/>
              <a:t>Turn Direction - orientation data </a:t>
            </a:r>
            <a:br>
              <a:rPr lang="en" sz="1400"/>
            </a:br>
            <a:r>
              <a:rPr lang="en" sz="1400"/>
              <a:t>Roll Direction - orientation data </a:t>
            </a:r>
            <a:br>
              <a:rPr lang="en" sz="1400"/>
            </a:br>
            <a:r>
              <a:rPr lang="en" sz="1400"/>
              <a:t>Key - keystroke data that can handle all keyboard characters including space bar</a:t>
            </a:r>
            <a:br>
              <a:rPr lang="en" sz="1400"/>
            </a:br>
            <a:r>
              <a:rPr lang="en" sz="1400"/>
              <a:t>Audio File - audio file reference data</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Data Types</a:t>
            </a:r>
            <a:endParaRPr/>
          </a:p>
        </p:txBody>
      </p:sp>
      <p:sp>
        <p:nvSpPr>
          <p:cNvPr id="188" name="Google Shape;188;p30"/>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Where it Matters</a:t>
            </a:r>
            <a:endParaRPr/>
          </a:p>
        </p:txBody>
      </p:sp>
      <p:sp>
        <p:nvSpPr>
          <p:cNvPr id="189" name="Google Shape;189;p30"/>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Used to define Variables - to be able to store a variable you need to define what kind of data will be stored or expected.  This will then insure that you only assign one type of data to that variable to insure it will comply with expectations when called.</a:t>
            </a:r>
            <a:endParaRPr sz="1400"/>
          </a:p>
          <a:p>
            <a:pPr indent="0" lvl="0" marL="0">
              <a:spcBef>
                <a:spcPts val="1600"/>
              </a:spcBef>
              <a:spcAft>
                <a:spcPts val="0"/>
              </a:spcAft>
              <a:buNone/>
            </a:pPr>
            <a:r>
              <a:rPr lang="en" sz="1400"/>
              <a:t>Used to define Parameters - setting the data type for a parameter insures that the method or function will be able to process the data.</a:t>
            </a:r>
            <a:endParaRPr sz="1400"/>
          </a:p>
          <a:p>
            <a:pPr indent="0" lvl="0" marL="0">
              <a:spcBef>
                <a:spcPts val="1600"/>
              </a:spcBef>
              <a:spcAft>
                <a:spcPts val="0"/>
              </a:spcAft>
              <a:buNone/>
            </a:pPr>
            <a:r>
              <a:rPr lang="en" sz="1400"/>
              <a:t>Used to define custom function returns - defines the data type that a function will return</a:t>
            </a:r>
            <a:endParaRPr sz="1400"/>
          </a:p>
          <a:p>
            <a:pPr indent="0" lvl="0" marL="0">
              <a:spcBef>
                <a:spcPts val="1600"/>
              </a:spcBef>
              <a:spcAft>
                <a:spcPts val="0"/>
              </a:spcAft>
              <a:buNone/>
            </a:pPr>
            <a:r>
              <a:rPr lang="en" sz="1400"/>
              <a:t>Used to define arrays - making an array of similar types allows you to call them in methods and functions that require or expect a specific data type. </a:t>
            </a:r>
            <a:endParaRPr sz="1400"/>
          </a:p>
          <a:p>
            <a:pPr indent="0" lvl="0" marL="0">
              <a:spcBef>
                <a:spcPts val="160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Data Types</a:t>
            </a:r>
            <a:endParaRPr/>
          </a:p>
        </p:txBody>
      </p:sp>
      <p:sp>
        <p:nvSpPr>
          <p:cNvPr id="195" name="Google Shape;195;p31"/>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it Impacts</a:t>
            </a:r>
            <a:endParaRPr/>
          </a:p>
        </p:txBody>
      </p:sp>
      <p:sp>
        <p:nvSpPr>
          <p:cNvPr id="196" name="Google Shape;196;p31"/>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What type of data a variable can hold and where that variable can be used</a:t>
            </a:r>
            <a:endParaRPr sz="1400"/>
          </a:p>
          <a:p>
            <a:pPr indent="0" lvl="0" marL="0">
              <a:spcBef>
                <a:spcPts val="1600"/>
              </a:spcBef>
              <a:spcAft>
                <a:spcPts val="0"/>
              </a:spcAft>
              <a:buNone/>
            </a:pPr>
            <a:r>
              <a:rPr lang="en" sz="1400"/>
              <a:t>What type of information can be passed through a parameter</a:t>
            </a:r>
            <a:endParaRPr sz="1400"/>
          </a:p>
          <a:p>
            <a:pPr indent="0" lvl="0" marL="0">
              <a:spcBef>
                <a:spcPts val="1600"/>
              </a:spcBef>
              <a:spcAft>
                <a:spcPts val="0"/>
              </a:spcAft>
              <a:buNone/>
            </a:pPr>
            <a:r>
              <a:rPr lang="en" sz="1400"/>
              <a:t>Where a function can be used to return the right type of data</a:t>
            </a:r>
            <a:endParaRPr sz="1400"/>
          </a:p>
          <a:p>
            <a:pPr indent="0" lvl="0" marL="0" rtl="0">
              <a:spcBef>
                <a:spcPts val="1600"/>
              </a:spcBef>
              <a:spcAft>
                <a:spcPts val="0"/>
              </a:spcAft>
              <a:buNone/>
            </a:pPr>
            <a:r>
              <a:rPr lang="en" sz="1400"/>
              <a:t>What type of information can be added to an array</a:t>
            </a:r>
            <a:endParaRPr sz="1400"/>
          </a:p>
          <a:p>
            <a:pPr indent="0" lvl="0" marL="0" rtl="0">
              <a:spcBef>
                <a:spcPts val="1600"/>
              </a:spcBef>
              <a:spcAft>
                <a:spcPts val="0"/>
              </a:spcAft>
              <a:buNone/>
            </a:pPr>
            <a:r>
              <a:rPr lang="en" sz="1400"/>
              <a:t>Many of the places where you are given a drop down menu reflects a place where we have constrained the data type and are offering you options that conform to that data type</a:t>
            </a:r>
            <a:endParaRPr sz="1400"/>
          </a:p>
          <a:p>
            <a:pPr indent="0" lvl="0" marL="0" rtl="0">
              <a:spcBef>
                <a:spcPts val="1600"/>
              </a:spcBef>
              <a:spcAft>
                <a:spcPts val="0"/>
              </a:spcAft>
              <a:buNone/>
            </a:pPr>
            <a:r>
              <a:rPr lang="en" sz="1400"/>
              <a:t>When trying to drag code into different blocks the highlighted area is </a:t>
            </a:r>
            <a:r>
              <a:rPr lang="en" sz="1400"/>
              <a:t>reflecting</a:t>
            </a:r>
            <a:r>
              <a:rPr lang="en" sz="1400"/>
              <a:t> places where the data type is consistent and a match</a:t>
            </a:r>
            <a:endParaRPr sz="1400"/>
          </a:p>
          <a:p>
            <a:pPr indent="0" lvl="0" marL="0">
              <a:spcBef>
                <a:spcPts val="1600"/>
              </a:spcBef>
              <a:spcAft>
                <a:spcPts val="0"/>
              </a:spcAft>
              <a:buNone/>
            </a:pPr>
            <a:r>
              <a:t/>
            </a:r>
            <a:endParaRPr sz="1400"/>
          </a:p>
          <a:p>
            <a:pPr indent="0" lvl="0" marL="0">
              <a:spcBef>
                <a:spcPts val="1600"/>
              </a:spcBef>
              <a:spcAft>
                <a:spcPts val="0"/>
              </a:spcAft>
              <a:buNone/>
            </a:pPr>
            <a:r>
              <a:t/>
            </a:r>
            <a:endParaRPr sz="1400"/>
          </a:p>
          <a:p>
            <a:pPr indent="0" lvl="0" marL="0">
              <a:spcBef>
                <a:spcPts val="1600"/>
              </a:spcBef>
              <a:spcAft>
                <a:spcPts val="0"/>
              </a:spcAft>
              <a:buNone/>
            </a:pPr>
            <a:r>
              <a:t/>
            </a:r>
            <a:endParaRPr sz="1400"/>
          </a:p>
          <a:p>
            <a:pPr indent="0" lvl="0" marL="0">
              <a:spcBef>
                <a:spcPts val="1600"/>
              </a:spcBef>
              <a:spcAft>
                <a:spcPts val="160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Data Types</a:t>
            </a:r>
            <a:endParaRPr/>
          </a:p>
        </p:txBody>
      </p:sp>
      <p:sp>
        <p:nvSpPr>
          <p:cNvPr id="202" name="Google Shape;202;p32"/>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Data Type Mismatch</a:t>
            </a:r>
            <a:endParaRPr/>
          </a:p>
        </p:txBody>
      </p:sp>
      <p:sp>
        <p:nvSpPr>
          <p:cNvPr id="203" name="Google Shape;203;p32"/>
          <p:cNvSpPr txBox="1"/>
          <p:nvPr>
            <p:ph idx="1" type="body"/>
          </p:nvPr>
        </p:nvSpPr>
        <p:spPr>
          <a:xfrm>
            <a:off x="311700" y="1397475"/>
            <a:ext cx="8520600" cy="1246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600"/>
              <a:t>Alice will constrain you so that you can’t make data type mismatches.  You will know that you are aligned if the box appears surrounding the location you want to drag your function or variable.  You should also see the desired options or variables in the required drop down.  If you can’t use the data you want check for a data type mismatch.</a:t>
            </a:r>
            <a:endParaRPr sz="1600"/>
          </a:p>
        </p:txBody>
      </p:sp>
      <p:pic>
        <p:nvPicPr>
          <p:cNvPr id="204" name="Google Shape;204;p32"/>
          <p:cNvPicPr preferRelativeResize="0"/>
          <p:nvPr/>
        </p:nvPicPr>
        <p:blipFill>
          <a:blip r:embed="rId3">
            <a:alphaModFix/>
          </a:blip>
          <a:stretch>
            <a:fillRect/>
          </a:stretch>
        </p:blipFill>
        <p:spPr>
          <a:xfrm>
            <a:off x="399550" y="2787625"/>
            <a:ext cx="3706404" cy="2063299"/>
          </a:xfrm>
          <a:prstGeom prst="rect">
            <a:avLst/>
          </a:prstGeom>
          <a:noFill/>
          <a:ln>
            <a:noFill/>
          </a:ln>
        </p:spPr>
      </p:pic>
      <p:pic>
        <p:nvPicPr>
          <p:cNvPr id="205" name="Google Shape;205;p32"/>
          <p:cNvPicPr preferRelativeResize="0"/>
          <p:nvPr/>
        </p:nvPicPr>
        <p:blipFill rotWithShape="1">
          <a:blip r:embed="rId4">
            <a:alphaModFix/>
          </a:blip>
          <a:srcRect b="0" l="0" r="0" t="0"/>
          <a:stretch/>
        </p:blipFill>
        <p:spPr>
          <a:xfrm>
            <a:off x="4105951" y="2787626"/>
            <a:ext cx="4473749" cy="2063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