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  <p:embeddedFont>
      <p:font typeface="Proxima Nova Semibold"/>
      <p:regular r:id="rId16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17" Type="http://schemas.openxmlformats.org/officeDocument/2006/relationships/font" Target="fonts/ProximaNovaSemibold-bold.fntdata"/><Relationship Id="rId16" Type="http://schemas.openxmlformats.org/officeDocument/2006/relationships/font" Target="fonts/ProximaNovaSemibold-regular.fntdata"/><Relationship Id="rId18" Type="http://schemas.openxmlformats.org/officeDocument/2006/relationships/font" Target="fonts/ProximaNova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cff86f923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cff86f923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cff86f923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cff86f923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cff86f923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cff86f923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cff86f923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cff86f923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cff86f923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cff86f923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163061" y="2605438"/>
            <a:ext cx="4807500" cy="524100"/>
          </a:xfrm>
          <a:prstGeom prst="rect">
            <a:avLst/>
          </a:prstGeom>
          <a:solidFill>
            <a:srgbClr val="FFFFFF">
              <a:alpha val="8540"/>
            </a:srgbClr>
          </a:solidFill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roxima Nova"/>
              <a:buNone/>
              <a:defRPr b="1" sz="2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168350" y="3124250"/>
            <a:ext cx="4807500" cy="248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roxima Nova"/>
              <a:buNone/>
              <a:defRPr sz="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 KO_5.png" id="13" name="Google Shape;13;p2"/>
          <p:cNvPicPr preferRelativeResize="0"/>
          <p:nvPr/>
        </p:nvPicPr>
        <p:blipFill rotWithShape="1">
          <a:blip r:embed="rId3">
            <a:alphaModFix/>
          </a:blip>
          <a:srcRect b="28535" l="0" r="0" t="0"/>
          <a:stretch/>
        </p:blipFill>
        <p:spPr>
          <a:xfrm>
            <a:off x="3302425" y="678150"/>
            <a:ext cx="2539125" cy="18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op column">
  <p:cSld name="TITLE_AND_TWO_COLUMNS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613500" y="1460975"/>
            <a:ext cx="7859100" cy="161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1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>
            <a:off x="0" y="279475"/>
            <a:ext cx="2506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pic>
        <p:nvPicPr>
          <p:cNvPr descr="Alice_Logo_horizontal-02.jpg" id="72" name="Google Shape;72;p11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_horizontal-02.jpg" id="75" name="Google Shape;75;p12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/>
          <p:nvPr>
            <p:ph type="title"/>
          </p:nvPr>
        </p:nvSpPr>
        <p:spPr>
          <a:xfrm>
            <a:off x="279952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311700" y="1389600"/>
            <a:ext cx="3861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 txBox="1"/>
          <p:nvPr>
            <p:ph type="title"/>
          </p:nvPr>
        </p:nvSpPr>
        <p:spPr>
          <a:xfrm>
            <a:off x="0" y="279475"/>
            <a:ext cx="86673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descr="Alice_Logo_horizontal-02.jpg" id="82" name="Google Shape;82;p13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cxnSp>
        <p:nvCxnSpPr>
          <p:cNvPr id="84" name="Google Shape;84;p13"/>
          <p:cNvCxnSpPr/>
          <p:nvPr/>
        </p:nvCxnSpPr>
        <p:spPr>
          <a:xfrm>
            <a:off x="4333638" y="1876450"/>
            <a:ext cx="0" cy="2277000"/>
          </a:xfrm>
          <a:prstGeom prst="straightConnector1">
            <a:avLst/>
          </a:prstGeom>
          <a:noFill/>
          <a:ln cap="flat" cmpd="sng" w="9525">
            <a:solidFill>
              <a:srgbClr val="1C273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989000" y="1672475"/>
            <a:ext cx="7049700" cy="17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600"/>
              <a:buFont typeface="Proxima Nova"/>
              <a:buNone/>
              <a:defRPr b="1" sz="36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_horizontal-02.jpg" id="88" name="Google Shape;88;p14"/>
          <p:cNvPicPr preferRelativeResize="0"/>
          <p:nvPr/>
        </p:nvPicPr>
        <p:blipFill rotWithShape="1">
          <a:blip r:embed="rId3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1">
  <p:cSld name="MAIN_POINT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600"/>
              <a:buFont typeface="Proxima Nova"/>
              <a:buNone/>
              <a:defRPr b="1" sz="36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PT cover3-main point.png" id="92" name="Google Shape;9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76150" y="-39086"/>
            <a:ext cx="3167849" cy="5193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horizon.png" id="93" name="Google Shape;93;p15"/>
          <p:cNvPicPr preferRelativeResize="0"/>
          <p:nvPr/>
        </p:nvPicPr>
        <p:blipFill rotWithShape="1">
          <a:blip r:embed="rId3">
            <a:alphaModFix/>
          </a:blip>
          <a:srcRect b="-7227" l="0" r="0" t="0"/>
          <a:stretch/>
        </p:blipFill>
        <p:spPr>
          <a:xfrm>
            <a:off x="410905" y="244875"/>
            <a:ext cx="886357" cy="2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title.png" id="94" name="Google Shape;94;p15"/>
          <p:cNvPicPr preferRelativeResize="0"/>
          <p:nvPr/>
        </p:nvPicPr>
        <p:blipFill rotWithShape="1">
          <a:blip r:embed="rId4">
            <a:alphaModFix/>
          </a:blip>
          <a:srcRect b="-10" l="32203" r="0" t="10"/>
          <a:stretch/>
        </p:blipFill>
        <p:spPr>
          <a:xfrm>
            <a:off x="-5287" y="270500"/>
            <a:ext cx="341950" cy="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 cover2- bg.png"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50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b="1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8" name="Google Shape;98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9" name="Google Shape;99;p16"/>
          <p:cNvSpPr txBox="1"/>
          <p:nvPr>
            <p:ph idx="2" type="body"/>
          </p:nvPr>
        </p:nvSpPr>
        <p:spPr>
          <a:xfrm>
            <a:off x="4939500" y="902050"/>
            <a:ext cx="3837000" cy="35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_horizontal-02.jpg"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1">
  <p:cSld name="SECTION_TITLE_AND_DESCRIPTION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2534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600"/>
              <a:buFont typeface="Proxima Nova"/>
              <a:buNone/>
              <a:defRPr b="1" sz="36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5" name="Google Shape;105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None/>
              <a:defRPr sz="21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6" name="Google Shape;106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 horizon 2.png" id="108" name="Google Shape;108;p17"/>
          <p:cNvPicPr preferRelativeResize="0"/>
          <p:nvPr/>
        </p:nvPicPr>
        <p:blipFill rotWithShape="1">
          <a:blip r:embed="rId2">
            <a:alphaModFix/>
          </a:blip>
          <a:srcRect b="-8798" l="0" r="-2312" t="-9140"/>
          <a:stretch/>
        </p:blipFill>
        <p:spPr>
          <a:xfrm>
            <a:off x="7687034" y="205447"/>
            <a:ext cx="1110985" cy="3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 txBox="1"/>
          <p:nvPr>
            <p:ph idx="3" type="title"/>
          </p:nvPr>
        </p:nvSpPr>
        <p:spPr>
          <a:xfrm>
            <a:off x="0" y="279475"/>
            <a:ext cx="2617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2">
  <p:cSld name="SECTION_TITLE_AND_DESCRIPTION_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600"/>
              <a:buFont typeface="Proxima Nova"/>
              <a:buNone/>
              <a:defRPr b="1" sz="36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3" name="Google Shape;113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100"/>
              <a:buFont typeface="Proxima Nova"/>
              <a:buNone/>
              <a:defRPr sz="21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 horizon.png" id="116" name="Google Shape;116;p18"/>
          <p:cNvPicPr preferRelativeResize="0"/>
          <p:nvPr/>
        </p:nvPicPr>
        <p:blipFill rotWithShape="1">
          <a:blip r:embed="rId2">
            <a:alphaModFix/>
          </a:blip>
          <a:srcRect b="-7227" l="0" r="0" t="0"/>
          <a:stretch/>
        </p:blipFill>
        <p:spPr>
          <a:xfrm>
            <a:off x="7846696" y="244875"/>
            <a:ext cx="886357" cy="2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title.png" id="117" name="Google Shape;117;p18"/>
          <p:cNvPicPr preferRelativeResize="0"/>
          <p:nvPr/>
        </p:nvPicPr>
        <p:blipFill rotWithShape="1">
          <a:blip r:embed="rId3">
            <a:alphaModFix/>
          </a:blip>
          <a:srcRect b="-10" l="32203" r="0" t="10"/>
          <a:stretch/>
        </p:blipFill>
        <p:spPr>
          <a:xfrm flipH="1">
            <a:off x="8803913" y="270500"/>
            <a:ext cx="352500" cy="17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 section.png"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"/>
            <a:ext cx="4572000" cy="116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 section.png"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0" y="3757677"/>
            <a:ext cx="4572000" cy="1391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/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_horizontal-02.jpg" id="123" name="Google Shape;123;p19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12000"/>
              <a:buFont typeface="Proxima Nova"/>
              <a:buNone/>
              <a:defRPr sz="12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_horizontal-02.jpg" id="128" name="Google Shape;128;p20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0876" y="2838242"/>
            <a:ext cx="6908100" cy="60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  <a:defRPr b="1"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49318" y="3335683"/>
            <a:ext cx="5268900" cy="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None/>
              <a:defRPr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 KO_5.png"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50" y="1316542"/>
            <a:ext cx="2051175" cy="20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 KO_5.png" id="133" name="Google Shape;133;p22"/>
          <p:cNvPicPr preferRelativeResize="0"/>
          <p:nvPr/>
        </p:nvPicPr>
        <p:blipFill rotWithShape="1">
          <a:blip r:embed="rId3">
            <a:alphaModFix/>
          </a:blip>
          <a:srcRect b="28535" l="0" r="0" t="0"/>
          <a:stretch/>
        </p:blipFill>
        <p:spPr>
          <a:xfrm>
            <a:off x="3302425" y="678150"/>
            <a:ext cx="2539125" cy="18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3400600" y="2546450"/>
            <a:ext cx="2342700" cy="524100"/>
          </a:xfrm>
          <a:prstGeom prst="rect">
            <a:avLst/>
          </a:prstGeom>
          <a:solidFill>
            <a:srgbClr val="FFFFFF">
              <a:alpha val="85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roxima Nova"/>
              <a:buNone/>
            </a:pPr>
            <a:r>
              <a:rPr b="1" lang="en" sz="2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2882300" y="3089836"/>
            <a:ext cx="33954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roxima Nova"/>
              <a:buNone/>
            </a:pPr>
            <a:r>
              <a:rPr lang="en" sz="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information go to www.alice.org</a:t>
            </a:r>
            <a:endParaRPr sz="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 KO_5.png"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50" y="1316542"/>
            <a:ext cx="2051175" cy="205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429050" y="2716278"/>
            <a:ext cx="39189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 !</a:t>
            </a:r>
            <a:endParaRPr b="1" sz="3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480280" y="3318512"/>
            <a:ext cx="49563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information go to www.alice.org</a:t>
            </a:r>
            <a:endParaRPr sz="1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 1">
  <p:cSld name="TITLE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2117800" y="3001466"/>
            <a:ext cx="47526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roxima Nova"/>
              <a:buNone/>
            </a:pPr>
            <a:r>
              <a:rPr b="1" lang="en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  <a:endParaRPr/>
          </a:p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 KO_5.png" id="144" name="Google Shape;144;p24"/>
          <p:cNvPicPr preferRelativeResize="0"/>
          <p:nvPr/>
        </p:nvPicPr>
        <p:blipFill rotWithShape="1">
          <a:blip r:embed="rId3">
            <a:alphaModFix/>
          </a:blip>
          <a:srcRect b="30396" l="0" r="0" t="0"/>
          <a:stretch/>
        </p:blipFill>
        <p:spPr>
          <a:xfrm>
            <a:off x="2783250" y="263625"/>
            <a:ext cx="3588450" cy="2497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4"/>
          <p:cNvCxnSpPr/>
          <p:nvPr/>
        </p:nvCxnSpPr>
        <p:spPr>
          <a:xfrm>
            <a:off x="2117924" y="2921100"/>
            <a:ext cx="4752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24"/>
          <p:cNvSpPr txBox="1"/>
          <p:nvPr/>
        </p:nvSpPr>
        <p:spPr>
          <a:xfrm>
            <a:off x="2112511" y="3532323"/>
            <a:ext cx="47787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information go to www.alice.org</a:t>
            </a:r>
            <a:endParaRPr sz="9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457200" y="91678"/>
            <a:ext cx="754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167" lvl="5" marL="45666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630" lvl="6" marL="91333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098" lvl="7" marL="136999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561" lvl="8" marL="182666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457200" y="1289446"/>
            <a:ext cx="8229600" cy="3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4169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835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●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25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" lvl="1" marL="4476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" lvl="2" marL="904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" lvl="3" marL="1362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" lvl="4" marL="18192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" lvl="5" marL="22764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" lvl="7" marL="45624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" lvl="8" marL="63912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" lvl="1" marL="4476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" lvl="2" marL="904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" lvl="3" marL="1362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" lvl="4" marL="18192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" lvl="5" marL="22764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" lvl="6" marL="3190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" lvl="7" marL="45624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" lvl="8" marL="63912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25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2">
  <p:cSld name="TITLE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1837775" y="3007763"/>
            <a:ext cx="5404500" cy="46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roxima Nova"/>
              <a:buNone/>
              <a:defRPr b="1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2010675" y="3530100"/>
            <a:ext cx="50010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None/>
              <a:defRPr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 KO_5.png" id="23" name="Google Shape;23;p4"/>
          <p:cNvPicPr preferRelativeResize="0"/>
          <p:nvPr/>
        </p:nvPicPr>
        <p:blipFill rotWithShape="1">
          <a:blip r:embed="rId3">
            <a:alphaModFix/>
          </a:blip>
          <a:srcRect b="30396" l="0" r="0" t="0"/>
          <a:stretch/>
        </p:blipFill>
        <p:spPr>
          <a:xfrm>
            <a:off x="2783250" y="263625"/>
            <a:ext cx="3588450" cy="2497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4"/>
          <p:cNvCxnSpPr/>
          <p:nvPr/>
        </p:nvCxnSpPr>
        <p:spPr>
          <a:xfrm>
            <a:off x="2117924" y="2921100"/>
            <a:ext cx="4752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2279400" y="2465777"/>
            <a:ext cx="4696200" cy="534000"/>
          </a:xfrm>
          <a:prstGeom prst="rect">
            <a:avLst/>
          </a:prstGeom>
          <a:solidFill>
            <a:srgbClr val="FFFFFF">
              <a:alpha val="8540"/>
            </a:srgbClr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"/>
              <a:buNone/>
              <a:defRPr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2316" y="1755731"/>
            <a:ext cx="613975" cy="6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252073" y="1934579"/>
            <a:ext cx="4584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596625" y="2829600"/>
            <a:ext cx="5799300" cy="61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"/>
              <a:buNone/>
              <a:def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 rot="-5400000">
            <a:off x="4410332" y="2547258"/>
            <a:ext cx="240300" cy="2403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go.png"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3075" y="1829425"/>
            <a:ext cx="809050" cy="97225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idx="2" type="title"/>
          </p:nvPr>
        </p:nvSpPr>
        <p:spPr>
          <a:xfrm>
            <a:off x="4642435" y="2517213"/>
            <a:ext cx="3707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2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11700" y="2951275"/>
            <a:ext cx="8520600" cy="5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roxima Nova"/>
              <a:buNone/>
              <a:defRPr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.png" id="39" name="Google Shape;3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559" y="1469900"/>
            <a:ext cx="785330" cy="943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7"/>
          <p:cNvCxnSpPr/>
          <p:nvPr/>
        </p:nvCxnSpPr>
        <p:spPr>
          <a:xfrm>
            <a:off x="2465325" y="2921100"/>
            <a:ext cx="42198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Google Shape;41;p7"/>
          <p:cNvSpPr txBox="1"/>
          <p:nvPr>
            <p:ph idx="2" type="title"/>
          </p:nvPr>
        </p:nvSpPr>
        <p:spPr>
          <a:xfrm>
            <a:off x="1299897" y="2338775"/>
            <a:ext cx="6531300" cy="5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roxima Nova Semibold"/>
              <a:buNone/>
              <a:defRPr sz="3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0" y="279475"/>
            <a:ext cx="2617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311700" y="1397475"/>
            <a:ext cx="8520600" cy="317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_horizontal-02.jpg" id="48" name="Google Shape;48;p8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11700" y="1460950"/>
            <a:ext cx="3781800" cy="310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484750" y="1460975"/>
            <a:ext cx="4305300" cy="310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0" y="279475"/>
            <a:ext cx="27447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3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pic>
        <p:nvPicPr>
          <p:cNvPr descr="Alice_Logo_horizontal-02.jpg" id="56" name="Google Shape;56;p9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9"/>
          <p:cNvCxnSpPr/>
          <p:nvPr/>
        </p:nvCxnSpPr>
        <p:spPr>
          <a:xfrm>
            <a:off x="4333638" y="1876450"/>
            <a:ext cx="0" cy="2277000"/>
          </a:xfrm>
          <a:prstGeom prst="straightConnector1">
            <a:avLst/>
          </a:prstGeom>
          <a:noFill/>
          <a:ln cap="flat" cmpd="sng" w="9525">
            <a:solidFill>
              <a:srgbClr val="1C273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2">
  <p:cSld name="TITLE_AND_TWO_COLUMNS_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4664225" y="1460950"/>
            <a:ext cx="3845100" cy="310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0" y="279475"/>
            <a:ext cx="28452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pic>
        <p:nvPicPr>
          <p:cNvPr descr="Alice_Logo_horizontal-02.jpg" id="64" name="Google Shape;64;p10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0"/>
          <p:cNvCxnSpPr/>
          <p:nvPr/>
        </p:nvCxnSpPr>
        <p:spPr>
          <a:xfrm>
            <a:off x="4333638" y="1876450"/>
            <a:ext cx="0" cy="2277000"/>
          </a:xfrm>
          <a:prstGeom prst="straightConnector1">
            <a:avLst/>
          </a:prstGeom>
          <a:noFill/>
          <a:ln cap="flat" cmpd="sng" w="9525">
            <a:solidFill>
              <a:srgbClr val="1C273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638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61425"/>
            <a:ext cx="8520600" cy="3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alice.org/?post_type=lessons&amp;p=1969966&amp;preview=tru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21.jpg"/><Relationship Id="rId6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ctrTitle"/>
          </p:nvPr>
        </p:nvSpPr>
        <p:spPr>
          <a:xfrm>
            <a:off x="2163061" y="2605438"/>
            <a:ext cx="4807500" cy="5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Relational Expressions</a:t>
            </a:r>
            <a:endParaRPr/>
          </a:p>
        </p:txBody>
      </p:sp>
      <p:sp>
        <p:nvSpPr>
          <p:cNvPr id="158" name="Google Shape;158;p26"/>
          <p:cNvSpPr txBox="1"/>
          <p:nvPr>
            <p:ph idx="1" type="subTitle"/>
          </p:nvPr>
        </p:nvSpPr>
        <p:spPr>
          <a:xfrm>
            <a:off x="2168350" y="3124250"/>
            <a:ext cx="4807500" cy="2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http://www.alice.org/resources/lessons/relational-expressions/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0" y="279475"/>
            <a:ext cx="2617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Relational Expressions</a:t>
            </a:r>
            <a:endParaRPr/>
          </a:p>
        </p:txBody>
      </p:sp>
      <p:sp>
        <p:nvSpPr>
          <p:cNvPr id="164" name="Google Shape;164;p27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Relational Expression</a:t>
            </a:r>
            <a:endParaRPr/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311700" y="1397475"/>
            <a:ext cx="8520600" cy="31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way to compare to entities that resolves to true or false. 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relational expression can be used to resolve for the boolean data type.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They are often used to inform conditional expressions such as if_else and while_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basic equations are ==, ≠, &lt;, ≤, &gt;, ≥.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In Alice we have also added text comparisons for equals, starts with, contains, and ends with.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311700" y="1389600"/>
            <a:ext cx="3861000" cy="31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You can access the </a:t>
            </a:r>
            <a:r>
              <a:rPr lang="en" sz="1600"/>
              <a:t>relational</a:t>
            </a:r>
            <a:r>
              <a:rPr lang="en" sz="1600"/>
              <a:t> expression menu anywhere that you have a </a:t>
            </a:r>
            <a:r>
              <a:rPr lang="en" sz="1600"/>
              <a:t>boolean</a:t>
            </a:r>
            <a:r>
              <a:rPr lang="en" sz="1600"/>
              <a:t> data type.  Traditionally the two places you will construct relational expressions is in the if_else and while_ control structures to determine which outcome to return.</a:t>
            </a:r>
            <a:endParaRPr sz="1600"/>
          </a:p>
        </p:txBody>
      </p:sp>
      <p:sp>
        <p:nvSpPr>
          <p:cNvPr id="171" name="Google Shape;171;p28"/>
          <p:cNvSpPr txBox="1"/>
          <p:nvPr>
            <p:ph type="title"/>
          </p:nvPr>
        </p:nvSpPr>
        <p:spPr>
          <a:xfrm>
            <a:off x="0" y="279475"/>
            <a:ext cx="86673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Relational Expressions</a:t>
            </a:r>
            <a:endParaRPr/>
          </a:p>
        </p:txBody>
      </p:sp>
      <p:sp>
        <p:nvSpPr>
          <p:cNvPr id="172" name="Google Shape;172;p28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Construct</a:t>
            </a:r>
            <a:endParaRPr/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300" y="1397475"/>
            <a:ext cx="3687060" cy="31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4664225" y="1384750"/>
            <a:ext cx="3845100" cy="3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 relational expression with all constants</a:t>
            </a:r>
            <a:r>
              <a:rPr lang="en" sz="1200"/>
              <a:t> will </a:t>
            </a:r>
            <a:r>
              <a:rPr lang="en" sz="1200"/>
              <a:t>always</a:t>
            </a:r>
            <a:r>
              <a:rPr lang="en" sz="1200"/>
              <a:t> resolve to the same outcome. </a:t>
            </a:r>
            <a:endParaRPr sz="12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To create a truly conditional statement you will want to add a variable to the relational expression.  This could be:</a:t>
            </a:r>
            <a:endParaRPr sz="1200"/>
          </a:p>
          <a:p>
            <a:pPr indent="-304800" lvl="0" marL="457200" rtl="0">
              <a:spcBef>
                <a:spcPts val="160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A variable that is altered elsewhere in the program</a:t>
            </a:r>
            <a:endParaRPr sz="1200"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A function that changes based on user input or randomization</a:t>
            </a:r>
            <a:endParaRPr sz="12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To add a variable or function just create an expression using placeholders and drag the variable or function into the statement being sure to match data types.</a:t>
            </a:r>
            <a:endParaRPr sz="1200"/>
          </a:p>
        </p:txBody>
      </p:sp>
      <p:sp>
        <p:nvSpPr>
          <p:cNvPr id="179" name="Google Shape;179;p29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 Variable</a:t>
            </a:r>
            <a:endParaRPr/>
          </a:p>
        </p:txBody>
      </p:sp>
      <p:sp>
        <p:nvSpPr>
          <p:cNvPr id="180" name="Google Shape;180;p29"/>
          <p:cNvSpPr txBox="1"/>
          <p:nvPr>
            <p:ph type="title"/>
          </p:nvPr>
        </p:nvSpPr>
        <p:spPr>
          <a:xfrm>
            <a:off x="0" y="279475"/>
            <a:ext cx="28452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Relational Expressions</a:t>
            </a:r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75" y="1775701"/>
            <a:ext cx="3690374" cy="247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1700" y="1389600"/>
            <a:ext cx="3861000" cy="31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You can use the </a:t>
            </a:r>
            <a:r>
              <a:rPr b="1" lang="en" sz="1600"/>
              <a:t>both_and</a:t>
            </a:r>
            <a:r>
              <a:rPr lang="en" sz="1600"/>
              <a:t> or the </a:t>
            </a:r>
            <a:r>
              <a:rPr b="1" lang="en" sz="1600"/>
              <a:t>either_or</a:t>
            </a:r>
            <a:r>
              <a:rPr lang="en" sz="1600"/>
              <a:t> to create relational expressions that have </a:t>
            </a:r>
            <a:r>
              <a:rPr lang="en" sz="1600"/>
              <a:t>multiple</a:t>
            </a:r>
            <a:r>
              <a:rPr lang="en" sz="1600"/>
              <a:t> comparisons that need to be met.</a:t>
            </a:r>
            <a:endParaRPr sz="1600"/>
          </a:p>
        </p:txBody>
      </p:sp>
      <p:sp>
        <p:nvSpPr>
          <p:cNvPr id="187" name="Google Shape;187;p30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Extending an Expression</a:t>
            </a:r>
            <a:endParaRPr/>
          </a:p>
        </p:txBody>
      </p:sp>
      <p:sp>
        <p:nvSpPr>
          <p:cNvPr id="188" name="Google Shape;188;p30"/>
          <p:cNvSpPr txBox="1"/>
          <p:nvPr>
            <p:ph type="title"/>
          </p:nvPr>
        </p:nvSpPr>
        <p:spPr>
          <a:xfrm>
            <a:off x="0" y="279475"/>
            <a:ext cx="86673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Relational Expressions</a:t>
            </a:r>
            <a:endParaRPr/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200" y="1846825"/>
            <a:ext cx="4109776" cy="22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11700" y="1389600"/>
            <a:ext cx="3861000" cy="31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the common uses of relational expressions in Alice are: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score is greater than or equal to 10 win game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textFromUser contains y then answer is correct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keypress is up arrow move forward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If object clicked equals bear animate bear</a:t>
            </a:r>
            <a:endParaRPr/>
          </a:p>
        </p:txBody>
      </p:sp>
      <p:sp>
        <p:nvSpPr>
          <p:cNvPr id="195" name="Google Shape;195;p31"/>
          <p:cNvSpPr txBox="1"/>
          <p:nvPr>
            <p:ph type="title"/>
          </p:nvPr>
        </p:nvSpPr>
        <p:spPr>
          <a:xfrm>
            <a:off x="0" y="279475"/>
            <a:ext cx="86673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Relational Expressions</a:t>
            </a:r>
            <a:endParaRPr/>
          </a:p>
        </p:txBody>
      </p:sp>
      <p:sp>
        <p:nvSpPr>
          <p:cNvPr id="196" name="Google Shape;196;p31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Uses</a:t>
            </a:r>
            <a:endParaRPr/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975" y="1397475"/>
            <a:ext cx="3307150" cy="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975" y="2109846"/>
            <a:ext cx="3307150" cy="73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1977" y="2819030"/>
            <a:ext cx="3307157" cy="118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1"/>
          <p:cNvPicPr preferRelativeResize="0"/>
          <p:nvPr/>
        </p:nvPicPr>
        <p:blipFill rotWithShape="1">
          <a:blip r:embed="rId6">
            <a:alphaModFix/>
          </a:blip>
          <a:srcRect b="27896" l="0" r="0" t="0"/>
          <a:stretch/>
        </p:blipFill>
        <p:spPr>
          <a:xfrm>
            <a:off x="5131975" y="4003227"/>
            <a:ext cx="3307151" cy="9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lice Theme 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