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77" r:id="rId2"/>
    <p:sldId id="258" r:id="rId3"/>
    <p:sldId id="265" r:id="rId4"/>
    <p:sldId id="278" r:id="rId5"/>
    <p:sldId id="259" r:id="rId6"/>
    <p:sldId id="261" r:id="rId7"/>
    <p:sldId id="263" r:id="rId8"/>
    <p:sldId id="264" r:id="rId9"/>
    <p:sldId id="266" r:id="rId10"/>
    <p:sldId id="283" r:id="rId11"/>
    <p:sldId id="268" r:id="rId12"/>
    <p:sldId id="269" r:id="rId13"/>
    <p:sldId id="270" r:id="rId14"/>
    <p:sldId id="279" r:id="rId15"/>
    <p:sldId id="271" r:id="rId16"/>
    <p:sldId id="280" r:id="rId17"/>
    <p:sldId id="273" r:id="rId18"/>
    <p:sldId id="281" r:id="rId19"/>
    <p:sldId id="272" r:id="rId20"/>
    <p:sldId id="274" r:id="rId21"/>
    <p:sldId id="282"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71"/>
  </p:normalViewPr>
  <p:slideViewPr>
    <p:cSldViewPr snapToGrid="0" snapToObjects="1">
      <p:cViewPr varScale="1">
        <p:scale>
          <a:sx n="155" d="100"/>
          <a:sy n="155" d="100"/>
        </p:scale>
        <p:origin x="185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53C63-FBC2-844F-92CA-8E20A16CA4A8}" type="datetimeFigureOut">
              <a:rPr lang="en-US" smtClean="0"/>
              <a:pPr/>
              <a:t>11/10/16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9E2E47-A65B-F240-8ECF-50BFBDDA0244}" type="slidenum">
              <a:rPr lang="en-US" smtClean="0"/>
              <a:pPr/>
              <a:t>‹#›</a:t>
            </a:fld>
            <a:endParaRPr lang="en-US"/>
          </a:p>
        </p:txBody>
      </p:sp>
    </p:spTree>
    <p:extLst>
      <p:ext uri="{BB962C8B-B14F-4D97-AF65-F5344CB8AC3E}">
        <p14:creationId xmlns:p14="http://schemas.microsoft.com/office/powerpoint/2010/main" val="19776737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9E2E47-A65B-F240-8ECF-50BFBDDA0244}" type="slidenum">
              <a:rPr lang="en-US" smtClean="0"/>
              <a:pPr/>
              <a:t>11</a:t>
            </a:fld>
            <a:endParaRPr lang="en-US"/>
          </a:p>
        </p:txBody>
      </p:sp>
    </p:spTree>
    <p:extLst>
      <p:ext uri="{BB962C8B-B14F-4D97-AF65-F5344CB8AC3E}">
        <p14:creationId xmlns:p14="http://schemas.microsoft.com/office/powerpoint/2010/main" val="1709619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220101-DB57-2340-BD6A-F49BB5852C75}" type="datetimeFigureOut">
              <a:rPr lang="en-US" smtClean="0"/>
              <a:pPr/>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20101-DB57-2340-BD6A-F49BB5852C75}" type="datetimeFigureOut">
              <a:rPr lang="en-US" smtClean="0"/>
              <a:pPr/>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20101-DB57-2340-BD6A-F49BB5852C75}" type="datetimeFigureOut">
              <a:rPr lang="en-US" smtClean="0"/>
              <a:pPr/>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220101-DB57-2340-BD6A-F49BB5852C75}" type="datetimeFigureOut">
              <a:rPr lang="en-US" smtClean="0"/>
              <a:pPr/>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220101-DB57-2340-BD6A-F49BB5852C75}" type="datetimeFigureOut">
              <a:rPr lang="en-US" smtClean="0"/>
              <a:pPr/>
              <a:t>11/10/16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220101-DB57-2340-BD6A-F49BB5852C75}" type="datetimeFigureOut">
              <a:rPr lang="en-US" smtClean="0"/>
              <a:pPr/>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220101-DB57-2340-BD6A-F49BB5852C75}" type="datetimeFigureOut">
              <a:rPr lang="en-US" smtClean="0"/>
              <a:pPr/>
              <a:t>11/10/16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220101-DB57-2340-BD6A-F49BB5852C75}" type="datetimeFigureOut">
              <a:rPr lang="en-US" smtClean="0"/>
              <a:pPr/>
              <a:t>11/10/16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220101-DB57-2340-BD6A-F49BB5852C75}" type="datetimeFigureOut">
              <a:rPr lang="en-US" smtClean="0"/>
              <a:pPr/>
              <a:t>11/10/16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220101-DB57-2340-BD6A-F49BB5852C75}" type="datetimeFigureOut">
              <a:rPr lang="en-US" smtClean="0"/>
              <a:pPr/>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220101-DB57-2340-BD6A-F49BB5852C75}" type="datetimeFigureOut">
              <a:rPr lang="en-US" smtClean="0"/>
              <a:pPr/>
              <a:t>11/10/16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824E5-9515-3849-BC59-80F3409C556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20101-DB57-2340-BD6A-F49BB5852C75}" type="datetimeFigureOut">
              <a:rPr lang="en-US" smtClean="0"/>
              <a:pPr/>
              <a:t>11/10/16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824E5-9515-3849-BC59-80F3409C556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2.tiff"/><Relationship Id="rId6" Type="http://schemas.openxmlformats.org/officeDocument/2006/relationships/image" Target="../media/image4.png"/><Relationship Id="rId1" Type="http://schemas.microsoft.com/office/2007/relationships/media" Target="file://localhost/Users/joe/Dropbox/Actual%20Size%20Alice%20Share/Alice_2_HoC_Materials/Alice%202%20PowerPoint%20Presentation/Videos/Step1-HowToUseTheSceneEditor.mp4" TargetMode="External"/><Relationship Id="rId2" Type="http://schemas.openxmlformats.org/officeDocument/2006/relationships/video" Target="file://localhost/Users/joe/Dropbox/Actual%20Size%20Alice%20Share/Alice_2_HoC_Materials/Alice%202%20PowerPoint%20Presentation/Videos/Step1-HowToUseTheSceneEditor.mp4"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tiff"/><Relationship Id="rId5" Type="http://schemas.openxmlformats.org/officeDocument/2006/relationships/image" Target="../media/image4.png"/><Relationship Id="rId1" Type="http://schemas.microsoft.com/office/2007/relationships/media" Target="file://localhost/Users/joe/Dropbox/Actual%20Size%20Alice%20Share/Alice_2_HoC_Materials/Alice%202%20PowerPoint%20Presentation/Videos/Step4-HowToUseTheCodeEditor.mp4" TargetMode="External"/><Relationship Id="rId2" Type="http://schemas.openxmlformats.org/officeDocument/2006/relationships/video" Target="file://localhost/Users/joe/Dropbox/Actual%20Size%20Alice%20Share/Alice_2_HoC_Materials/Alice%202%20PowerPoint%20Presentation/Videos/Step4-HowToUseTheCodeEditor.mp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file://localhost/Users/joe/Dropbox/Actual%20Size%20Alice%20Share/Alice_2_HoC_Materials/Alice%202%20PowerPoint%20Presentation/Videos/Demo-CompletedAnimation.mp4" TargetMode="External"/><Relationship Id="rId2" Type="http://schemas.openxmlformats.org/officeDocument/2006/relationships/video" Target="file://localhost/Users/joe/Dropbox/Actual%20Size%20Alice%20Share/Alice_2_HoC_Materials/Alice%202%20PowerPoint%20Presentation/Videos/Demo-CompletedAnimation.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1285" y="4750431"/>
            <a:ext cx="3780715" cy="1345852"/>
          </a:xfrm>
          <a:prstGeom prst="rect">
            <a:avLst/>
          </a:prstGeom>
        </p:spPr>
      </p:pic>
      <p:pic>
        <p:nvPicPr>
          <p:cNvPr id="7" name="Picture 6" descr="hour-of-code-logo.png"/>
          <p:cNvPicPr>
            <a:picLocks noChangeAspect="1"/>
          </p:cNvPicPr>
          <p:nvPr/>
        </p:nvPicPr>
        <p:blipFill>
          <a:blip r:embed="rId3"/>
          <a:stretch>
            <a:fillRect/>
          </a:stretch>
        </p:blipFill>
        <p:spPr>
          <a:xfrm>
            <a:off x="3043819" y="499435"/>
            <a:ext cx="3056363" cy="3056362"/>
          </a:xfrm>
          <a:prstGeom prst="rect">
            <a:avLst/>
          </a:prstGeom>
        </p:spPr>
      </p:pic>
      <p:sp>
        <p:nvSpPr>
          <p:cNvPr id="8" name="TextBox 7"/>
          <p:cNvSpPr txBox="1"/>
          <p:nvPr/>
        </p:nvSpPr>
        <p:spPr>
          <a:xfrm>
            <a:off x="4173898" y="4012638"/>
            <a:ext cx="959092" cy="523220"/>
          </a:xfrm>
          <a:prstGeom prst="rect">
            <a:avLst/>
          </a:prstGeom>
          <a:noFill/>
        </p:spPr>
        <p:txBody>
          <a:bodyPr wrap="none" rtlCol="0">
            <a:spAutoFit/>
          </a:bodyPr>
          <a:lstStyle/>
          <a:p>
            <a:r>
              <a:rPr lang="en-US" sz="2800" b="1" dirty="0" smtClean="0">
                <a:solidFill>
                  <a:schemeClr val="accent5">
                    <a:lumMod val="60000"/>
                    <a:lumOff val="40000"/>
                  </a:schemeClr>
                </a:solidFill>
                <a:latin typeface="Helvetica"/>
                <a:cs typeface="Helvetica"/>
              </a:rPr>
              <a:t>With</a:t>
            </a:r>
            <a:endParaRPr lang="en-US" sz="2800" b="1" dirty="0">
              <a:solidFill>
                <a:schemeClr val="accent5">
                  <a:lumMod val="60000"/>
                  <a:lumOff val="40000"/>
                </a:schemeClr>
              </a:solidFill>
              <a:latin typeface="Helvetica"/>
              <a:cs typeface="Helvetica"/>
            </a:endParaRPr>
          </a:p>
        </p:txBody>
      </p:sp>
      <p:sp>
        <p:nvSpPr>
          <p:cNvPr id="9" name="TextBox 8"/>
          <p:cNvSpPr txBox="1"/>
          <p:nvPr/>
        </p:nvSpPr>
        <p:spPr>
          <a:xfrm>
            <a:off x="4257084" y="5184079"/>
            <a:ext cx="783763" cy="523220"/>
          </a:xfrm>
          <a:prstGeom prst="rect">
            <a:avLst/>
          </a:prstGeom>
          <a:noFill/>
        </p:spPr>
        <p:txBody>
          <a:bodyPr wrap="none" rtlCol="0">
            <a:spAutoFit/>
          </a:bodyPr>
          <a:lstStyle/>
          <a:p>
            <a:r>
              <a:rPr lang="en-US" sz="2800" dirty="0" smtClean="0">
                <a:solidFill>
                  <a:schemeClr val="accent5">
                    <a:lumMod val="60000"/>
                    <a:lumOff val="40000"/>
                  </a:schemeClr>
                </a:solidFill>
                <a:latin typeface="Helvetica"/>
                <a:cs typeface="Helvetica"/>
              </a:rPr>
              <a:t>and</a:t>
            </a:r>
            <a:endParaRPr lang="en-US" sz="2800" dirty="0">
              <a:solidFill>
                <a:schemeClr val="accent5">
                  <a:lumMod val="60000"/>
                  <a:lumOff val="40000"/>
                </a:schemeClr>
              </a:solidFill>
              <a:latin typeface="Helvetica"/>
              <a:cs typeface="Helvetica"/>
            </a:endParaRPr>
          </a:p>
        </p:txBody>
      </p:sp>
      <p:pic>
        <p:nvPicPr>
          <p:cNvPr id="14338" name="Picture 2"/>
          <p:cNvPicPr>
            <a:picLocks noChangeAspect="1" noChangeArrowheads="1"/>
          </p:cNvPicPr>
          <p:nvPr/>
        </p:nvPicPr>
        <p:blipFill>
          <a:blip r:embed="rId4"/>
          <a:srcRect/>
          <a:stretch>
            <a:fillRect/>
          </a:stretch>
        </p:blipFill>
        <p:spPr bwMode="auto">
          <a:xfrm>
            <a:off x="5388125" y="4117054"/>
            <a:ext cx="3151645" cy="2270638"/>
          </a:xfrm>
          <a:prstGeom prst="rect">
            <a:avLst/>
          </a:prstGeom>
          <a:noFill/>
          <a:ln w="9525">
            <a:noFill/>
            <a:miter lim="800000"/>
            <a:headEnd/>
            <a:tailEnd/>
          </a:ln>
          <a:effectLst/>
        </p:spPr>
      </p:pic>
      <p:sp>
        <p:nvSpPr>
          <p:cNvPr id="13" name="TextBox 12"/>
          <p:cNvSpPr txBox="1"/>
          <p:nvPr/>
        </p:nvSpPr>
        <p:spPr>
          <a:xfrm>
            <a:off x="303372" y="6207629"/>
            <a:ext cx="8511264" cy="553998"/>
          </a:xfrm>
          <a:prstGeom prst="rect">
            <a:avLst/>
          </a:prstGeom>
          <a:noFill/>
        </p:spPr>
        <p:txBody>
          <a:bodyPr wrap="square" rtlCol="0">
            <a:spAutoFit/>
          </a:bodyPr>
          <a:lstStyle/>
          <a:p>
            <a:r>
              <a:rPr lang="en-US" sz="1000" dirty="0" smtClean="0"/>
              <a:t>The Sims are a registered trademark of Electronic Arts, Inc</a:t>
            </a:r>
          </a:p>
          <a:p>
            <a:r>
              <a:rPr lang="en-US" sz="1000" dirty="0" smtClean="0"/>
              <a:t>The 'Hour of Code™' is a nationwide initiative by Computer Science Education Week and </a:t>
            </a:r>
            <a:r>
              <a:rPr lang="en-US" sz="1000" dirty="0" err="1" smtClean="0"/>
              <a:t>Code.org</a:t>
            </a:r>
            <a:r>
              <a:rPr lang="en-US" sz="1000" dirty="0" smtClean="0"/>
              <a:t> to introduce millions of students to one hour of computer science and computer programming.” </a:t>
            </a:r>
            <a:endParaRPr lang="en-US"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solidFill>
                  <a:schemeClr val="tx2">
                    <a:lumMod val="60000"/>
                    <a:lumOff val="40000"/>
                  </a:schemeClr>
                </a:solidFill>
              </a:rPr>
              <a:t>Activity One Building Your Scene</a:t>
            </a:r>
            <a:endParaRPr lang="en-US"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eneEditorA3.tiff"/>
          <p:cNvPicPr>
            <a:picLocks noChangeAspect="1"/>
          </p:cNvPicPr>
          <p:nvPr/>
        </p:nvPicPr>
        <p:blipFill>
          <a:blip r:embed="rId5"/>
          <a:srcRect t="2711"/>
          <a:stretch>
            <a:fillRect/>
          </a:stretch>
        </p:blipFill>
        <p:spPr>
          <a:xfrm>
            <a:off x="1042544" y="1376690"/>
            <a:ext cx="7058912" cy="4688072"/>
          </a:xfrm>
          <a:prstGeom prst="rect">
            <a:avLst/>
          </a:prstGeom>
        </p:spPr>
      </p:pic>
      <p:sp>
        <p:nvSpPr>
          <p:cNvPr id="2" name="Title 1"/>
          <p:cNvSpPr>
            <a:spLocks noGrp="1"/>
          </p:cNvSpPr>
          <p:nvPr>
            <p:ph type="title"/>
          </p:nvPr>
        </p:nvSpPr>
        <p:spPr>
          <a:xfrm>
            <a:off x="457200" y="66144"/>
            <a:ext cx="8229600" cy="1143000"/>
          </a:xfrm>
        </p:spPr>
        <p:txBody>
          <a:bodyPr/>
          <a:lstStyle/>
          <a:p>
            <a:r>
              <a:rPr lang="en-US" dirty="0" smtClean="0">
                <a:solidFill>
                  <a:srgbClr val="558ED5"/>
                </a:solidFill>
              </a:rPr>
              <a:t>How to Use the Scene Editor</a:t>
            </a:r>
            <a:endParaRPr lang="en-US" dirty="0">
              <a:solidFill>
                <a:srgbClr val="558ED5"/>
              </a:solidFill>
            </a:endParaRPr>
          </a:p>
        </p:txBody>
      </p:sp>
      <p:pic>
        <p:nvPicPr>
          <p:cNvPr id="7" name="4-HowToUseTheSceneEditor.mp4">
            <a:hlinkClick r:id="" action="ppaction://media"/>
          </p:cNvPr>
          <p:cNvPicPr/>
          <p:nvPr>
            <a:videoFile r:link="rId2"/>
            <p:extLst>
              <p:ext uri="{DAA4B4D4-6D71-4841-9C94-3DE7FCFB9230}">
                <p14:media xmlns:p14="http://schemas.microsoft.com/office/powerpoint/2010/main" r:link="rId1"/>
              </p:ext>
            </p:extLst>
          </p:nvPr>
        </p:nvPicPr>
        <p:blipFill>
          <a:blip r:embed="rId6"/>
          <a:stretch>
            <a:fillRect/>
          </a:stretch>
        </p:blipFill>
        <p:spPr>
          <a:xfrm>
            <a:off x="0" y="131394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58ED5"/>
                </a:solidFill>
              </a:rPr>
              <a:t>Using the Scene Editor</a:t>
            </a:r>
            <a:endParaRPr lang="en-US" dirty="0">
              <a:solidFill>
                <a:srgbClr val="558ED5"/>
              </a:solidFill>
            </a:endParaRPr>
          </a:p>
        </p:txBody>
      </p:sp>
      <p:sp>
        <p:nvSpPr>
          <p:cNvPr id="3" name="Content Placeholder 2"/>
          <p:cNvSpPr>
            <a:spLocks noGrp="1"/>
          </p:cNvSpPr>
          <p:nvPr>
            <p:ph idx="1"/>
          </p:nvPr>
        </p:nvSpPr>
        <p:spPr>
          <a:xfrm>
            <a:off x="457200" y="1731082"/>
            <a:ext cx="8229600" cy="4525963"/>
          </a:xfrm>
        </p:spPr>
        <p:txBody>
          <a:bodyPr>
            <a:normAutofit fontScale="85000" lnSpcReduction="20000"/>
          </a:bodyPr>
          <a:lstStyle/>
          <a:p>
            <a:r>
              <a:rPr lang="en-US" dirty="0" smtClean="0"/>
              <a:t>Select the environment for your scene from the different options when first starting Alice</a:t>
            </a:r>
          </a:p>
          <a:p>
            <a:r>
              <a:rPr lang="en-US" dirty="0" smtClean="0"/>
              <a:t>Go to the scene editor by clicking scene editor from in the window at the top left of the Alice interface</a:t>
            </a:r>
          </a:p>
          <a:p>
            <a:r>
              <a:rPr lang="en-US" dirty="0" smtClean="0"/>
              <a:t>Add objects by dragging and dropping or double clicking them from the gallery</a:t>
            </a:r>
          </a:p>
          <a:p>
            <a:r>
              <a:rPr lang="en-US" dirty="0" smtClean="0"/>
              <a:t>Move by clicking and dragging around the scene</a:t>
            </a:r>
          </a:p>
          <a:p>
            <a:r>
              <a:rPr lang="en-US" dirty="0" smtClean="0"/>
              <a:t>Use the move constraint buttons found in the top right to help rotate, turn and scale to desire</a:t>
            </a:r>
          </a:p>
          <a:p>
            <a:r>
              <a:rPr lang="en-US" dirty="0" smtClean="0"/>
              <a:t>Move the camera to frame your scene by using the camera controls at the bottom of the scene window</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solidFill>
                  <a:srgbClr val="558ED5"/>
                </a:solidFill>
              </a:rPr>
              <a:t>Activity Two Drawing a Storyboard</a:t>
            </a:r>
            <a:endParaRPr lang="en-US" dirty="0">
              <a:solidFill>
                <a:srgbClr val="558ED5"/>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705"/>
            <a:ext cx="8229600" cy="1143000"/>
          </a:xfrm>
        </p:spPr>
        <p:txBody>
          <a:bodyPr/>
          <a:lstStyle/>
          <a:p>
            <a:r>
              <a:rPr lang="en-US" dirty="0" smtClean="0">
                <a:solidFill>
                  <a:srgbClr val="558ED5"/>
                </a:solidFill>
              </a:rPr>
              <a:t>What to Storyboard</a:t>
            </a:r>
            <a:endParaRPr lang="en-US" dirty="0">
              <a:solidFill>
                <a:srgbClr val="558ED5"/>
              </a:solidFill>
            </a:endParaRPr>
          </a:p>
        </p:txBody>
      </p:sp>
      <p:sp>
        <p:nvSpPr>
          <p:cNvPr id="3" name="Content Placeholder 2"/>
          <p:cNvSpPr>
            <a:spLocks noGrp="1"/>
          </p:cNvSpPr>
          <p:nvPr>
            <p:ph idx="1"/>
          </p:nvPr>
        </p:nvSpPr>
        <p:spPr>
          <a:xfrm>
            <a:off x="457200" y="1731082"/>
            <a:ext cx="8229600" cy="4525963"/>
          </a:xfrm>
        </p:spPr>
        <p:txBody>
          <a:bodyPr>
            <a:normAutofit fontScale="77500" lnSpcReduction="20000"/>
          </a:bodyPr>
          <a:lstStyle/>
          <a:p>
            <a:r>
              <a:rPr lang="en-US" dirty="0" smtClean="0"/>
              <a:t>First focus on a simple conversation between the characters</a:t>
            </a:r>
          </a:p>
          <a:p>
            <a:r>
              <a:rPr lang="en-US" dirty="0" smtClean="0"/>
              <a:t>Ideas for interactions could be</a:t>
            </a:r>
          </a:p>
          <a:p>
            <a:pPr lvl="1"/>
            <a:r>
              <a:rPr lang="en-US" dirty="0" smtClean="0"/>
              <a:t>Telling a joke (knock knock)</a:t>
            </a:r>
          </a:p>
          <a:p>
            <a:pPr lvl="1"/>
            <a:r>
              <a:rPr lang="en-US" dirty="0" smtClean="0"/>
              <a:t>Internet Memes</a:t>
            </a:r>
          </a:p>
          <a:p>
            <a:pPr lvl="1"/>
            <a:r>
              <a:rPr lang="en-US" dirty="0" err="1" smtClean="0"/>
              <a:t>eCards</a:t>
            </a:r>
            <a:endParaRPr lang="en-US" dirty="0" smtClean="0"/>
          </a:p>
          <a:p>
            <a:pPr lvl="1"/>
            <a:r>
              <a:rPr lang="en-US" dirty="0" smtClean="0"/>
              <a:t>Song Lyrics</a:t>
            </a:r>
          </a:p>
          <a:p>
            <a:pPr lvl="1"/>
            <a:r>
              <a:rPr lang="en-US" dirty="0" smtClean="0"/>
              <a:t>Existing comics strips and cartoons</a:t>
            </a:r>
          </a:p>
          <a:p>
            <a:r>
              <a:rPr lang="en-US" dirty="0" smtClean="0"/>
              <a:t>For more challenging animations add</a:t>
            </a:r>
          </a:p>
          <a:p>
            <a:pPr lvl="1"/>
            <a:r>
              <a:rPr lang="en-US" dirty="0" smtClean="0"/>
              <a:t>A character entering or leaving the scene</a:t>
            </a:r>
          </a:p>
          <a:p>
            <a:pPr lvl="1"/>
            <a:r>
              <a:rPr lang="en-US" dirty="0" smtClean="0"/>
              <a:t>Characters using simple gestures such as waving or shaking their head</a:t>
            </a:r>
          </a:p>
          <a:p>
            <a:pPr lvl="1"/>
            <a:r>
              <a:rPr lang="en-US" dirty="0" smtClean="0"/>
              <a:t>Have different camera angles such as a wide shot followed by close ups of the characters</a:t>
            </a:r>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solidFill>
                  <a:srgbClr val="558ED5"/>
                </a:solidFill>
              </a:rPr>
              <a:t>Activity Three Creating a Script</a:t>
            </a:r>
            <a:endParaRPr lang="en-US" dirty="0">
              <a:solidFill>
                <a:srgbClr val="558ED5"/>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58ED5"/>
                </a:solidFill>
              </a:rPr>
              <a:t>Creating a Script</a:t>
            </a:r>
            <a:endParaRPr lang="en-US" dirty="0">
              <a:solidFill>
                <a:srgbClr val="558ED5"/>
              </a:solidFill>
            </a:endParaRPr>
          </a:p>
        </p:txBody>
      </p:sp>
      <p:sp>
        <p:nvSpPr>
          <p:cNvPr id="3" name="Content Placeholder 2"/>
          <p:cNvSpPr>
            <a:spLocks noGrp="1"/>
          </p:cNvSpPr>
          <p:nvPr>
            <p:ph idx="1"/>
          </p:nvPr>
        </p:nvSpPr>
        <p:spPr>
          <a:xfrm>
            <a:off x="457200" y="1417639"/>
            <a:ext cx="8229600" cy="5083778"/>
          </a:xfrm>
        </p:spPr>
        <p:txBody>
          <a:bodyPr>
            <a:normAutofit fontScale="92500" lnSpcReduction="20000"/>
          </a:bodyPr>
          <a:lstStyle/>
          <a:p>
            <a:r>
              <a:rPr lang="en-US" dirty="0" smtClean="0"/>
              <a:t>Write out what happens in your storyboard focusing on the object and the action</a:t>
            </a:r>
          </a:p>
          <a:p>
            <a:endParaRPr lang="en-US" dirty="0" smtClean="0"/>
          </a:p>
          <a:p>
            <a:r>
              <a:rPr lang="en-US" dirty="0" smtClean="0"/>
              <a:t>The Script from the example would look something like:</a:t>
            </a:r>
          </a:p>
          <a:p>
            <a:endParaRPr lang="en-US" dirty="0" smtClean="0"/>
          </a:p>
          <a:p>
            <a:pPr lvl="1"/>
            <a:r>
              <a:rPr lang="en-US" b="1" dirty="0" smtClean="0"/>
              <a:t>Scientist One </a:t>
            </a:r>
            <a:r>
              <a:rPr lang="en-US" i="1" dirty="0" smtClean="0"/>
              <a:t>Says</a:t>
            </a:r>
            <a:r>
              <a:rPr lang="en-US" dirty="0" smtClean="0"/>
              <a:t> “Why was there thunder and lightning in the lab?”</a:t>
            </a:r>
          </a:p>
          <a:p>
            <a:pPr lvl="1"/>
            <a:r>
              <a:rPr lang="en-US" b="1" dirty="0" smtClean="0"/>
              <a:t>Lightning</a:t>
            </a:r>
            <a:r>
              <a:rPr lang="en-US" dirty="0" smtClean="0"/>
              <a:t> </a:t>
            </a:r>
            <a:r>
              <a:rPr lang="en-US" i="1" dirty="0" smtClean="0"/>
              <a:t>Flashes</a:t>
            </a:r>
          </a:p>
          <a:p>
            <a:pPr lvl="1"/>
            <a:r>
              <a:rPr lang="en-US" b="1" dirty="0" smtClean="0"/>
              <a:t>Scientist Two </a:t>
            </a:r>
            <a:r>
              <a:rPr lang="en-US" i="1" dirty="0" smtClean="0"/>
              <a:t>Says</a:t>
            </a:r>
            <a:r>
              <a:rPr lang="en-US" dirty="0" smtClean="0"/>
              <a:t> “I don’t know why?”</a:t>
            </a:r>
          </a:p>
          <a:p>
            <a:pPr lvl="1"/>
            <a:r>
              <a:rPr lang="en-US" b="1" dirty="0" smtClean="0"/>
              <a:t>Scientist One </a:t>
            </a:r>
            <a:r>
              <a:rPr lang="en-US" i="1" dirty="0" smtClean="0"/>
              <a:t>Says</a:t>
            </a:r>
            <a:r>
              <a:rPr lang="en-US" dirty="0" smtClean="0"/>
              <a:t> “The scientists were brainstorming”</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fontScale="90000"/>
          </a:bodyPr>
          <a:lstStyle/>
          <a:p>
            <a:r>
              <a:rPr lang="en-US" dirty="0" smtClean="0">
                <a:solidFill>
                  <a:srgbClr val="558ED5"/>
                </a:solidFill>
              </a:rPr>
              <a:t>Activity Four Coding Your Animation</a:t>
            </a:r>
            <a:endParaRPr lang="en-US" dirty="0">
              <a:solidFill>
                <a:srgbClr val="558ED5"/>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deEditorA3.tiff"/>
          <p:cNvPicPr>
            <a:picLocks noChangeAspect="1"/>
          </p:cNvPicPr>
          <p:nvPr/>
        </p:nvPicPr>
        <p:blipFill>
          <a:blip r:embed="rId4"/>
          <a:srcRect t="2894"/>
          <a:stretch>
            <a:fillRect/>
          </a:stretch>
        </p:blipFill>
        <p:spPr>
          <a:xfrm>
            <a:off x="905924" y="1318520"/>
            <a:ext cx="7431039" cy="4925868"/>
          </a:xfrm>
          <a:prstGeom prst="rect">
            <a:avLst/>
          </a:prstGeom>
        </p:spPr>
      </p:pic>
      <p:sp>
        <p:nvSpPr>
          <p:cNvPr id="2" name="Title 1"/>
          <p:cNvSpPr>
            <a:spLocks noGrp="1"/>
          </p:cNvSpPr>
          <p:nvPr>
            <p:ph type="title"/>
          </p:nvPr>
        </p:nvSpPr>
        <p:spPr>
          <a:xfrm>
            <a:off x="457200" y="9282"/>
            <a:ext cx="8229600" cy="1143000"/>
          </a:xfrm>
        </p:spPr>
        <p:txBody>
          <a:bodyPr/>
          <a:lstStyle/>
          <a:p>
            <a:r>
              <a:rPr lang="en-US" dirty="0" smtClean="0">
                <a:solidFill>
                  <a:srgbClr val="558ED5"/>
                </a:solidFill>
              </a:rPr>
              <a:t>How to Use the Code Editor</a:t>
            </a:r>
            <a:endParaRPr lang="en-US" dirty="0">
              <a:solidFill>
                <a:srgbClr val="558ED5"/>
              </a:solidFill>
            </a:endParaRPr>
          </a:p>
        </p:txBody>
      </p:sp>
      <p:pic>
        <p:nvPicPr>
          <p:cNvPr id="6" name="3-Step4-HowToUseTheCodeEditor.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122566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58ED5"/>
                </a:solidFill>
              </a:rPr>
              <a:t>Using Code Editor</a:t>
            </a:r>
            <a:endParaRPr lang="en-US" dirty="0">
              <a:solidFill>
                <a:srgbClr val="558ED5"/>
              </a:solidFill>
            </a:endParaRPr>
          </a:p>
        </p:txBody>
      </p:sp>
      <p:sp>
        <p:nvSpPr>
          <p:cNvPr id="3" name="Content Placeholder 2"/>
          <p:cNvSpPr>
            <a:spLocks noGrp="1"/>
          </p:cNvSpPr>
          <p:nvPr>
            <p:ph idx="1"/>
          </p:nvPr>
        </p:nvSpPr>
        <p:spPr>
          <a:xfrm>
            <a:off x="457200" y="2105135"/>
            <a:ext cx="8229600" cy="3818820"/>
          </a:xfrm>
        </p:spPr>
        <p:txBody>
          <a:bodyPr>
            <a:normAutofit fontScale="92500" lnSpcReduction="20000"/>
          </a:bodyPr>
          <a:lstStyle/>
          <a:p>
            <a:r>
              <a:rPr lang="en-US" dirty="0" smtClean="0"/>
              <a:t>Be sure to select the object or character that you want to do something from the object menu</a:t>
            </a:r>
          </a:p>
          <a:p>
            <a:r>
              <a:rPr lang="en-US" dirty="0" smtClean="0"/>
              <a:t>Drag the procedure into the code editor and input the necessary fields</a:t>
            </a:r>
          </a:p>
          <a:p>
            <a:r>
              <a:rPr lang="en-US" dirty="0" smtClean="0"/>
              <a:t>Run your world to test what will happen</a:t>
            </a:r>
          </a:p>
          <a:p>
            <a:r>
              <a:rPr lang="en-US" dirty="0" smtClean="0"/>
              <a:t>Save your project often</a:t>
            </a:r>
          </a:p>
          <a:p>
            <a:r>
              <a:rPr lang="en-US" dirty="0" smtClean="0"/>
              <a:t>If you have extra time view the additional how to videos and add movements or camera moves to your world</a:t>
            </a:r>
          </a:p>
          <a:p>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374" y="274638"/>
            <a:ext cx="7966463" cy="1143000"/>
          </a:xfrm>
        </p:spPr>
        <p:txBody>
          <a:bodyPr>
            <a:normAutofit/>
          </a:bodyPr>
          <a:lstStyle/>
          <a:p>
            <a:r>
              <a:rPr lang="en-US" dirty="0" smtClean="0">
                <a:solidFill>
                  <a:srgbClr val="558ED5"/>
                </a:solidFill>
                <a:latin typeface="Arial"/>
                <a:cs typeface="Arial"/>
              </a:rPr>
              <a:t>Creating an Animation</a:t>
            </a:r>
            <a:endParaRPr lang="en-US" dirty="0">
              <a:solidFill>
                <a:srgbClr val="558ED5"/>
              </a:solidFill>
              <a:latin typeface="Arial"/>
              <a:cs typeface="Arial"/>
            </a:endParaRPr>
          </a:p>
        </p:txBody>
      </p:sp>
      <p:sp>
        <p:nvSpPr>
          <p:cNvPr id="3" name="Content Placeholder 2"/>
          <p:cNvSpPr>
            <a:spLocks noGrp="1"/>
          </p:cNvSpPr>
          <p:nvPr>
            <p:ph idx="1"/>
          </p:nvPr>
        </p:nvSpPr>
        <p:spPr>
          <a:xfrm>
            <a:off x="559208" y="1885980"/>
            <a:ext cx="8279240" cy="3549519"/>
          </a:xfrm>
        </p:spPr>
        <p:txBody>
          <a:bodyPr>
            <a:normAutofit fontScale="92500" lnSpcReduction="20000"/>
          </a:bodyPr>
          <a:lstStyle/>
          <a:p>
            <a:r>
              <a:rPr lang="en-US" dirty="0" smtClean="0"/>
              <a:t>In this Hour of Code you will create an animation of a dialogue or a simple interaction between characters</a:t>
            </a:r>
          </a:p>
          <a:p>
            <a:endParaRPr lang="en-US" dirty="0" smtClean="0"/>
          </a:p>
          <a:p>
            <a:r>
              <a:rPr lang="en-US" dirty="0" smtClean="0"/>
              <a:t>Ideas for your animation could be characters singing your favorite song, an animation of your favorite internet meme, a funny comedy skit or joke you know, or even a serious conversation </a:t>
            </a:r>
          </a:p>
          <a:p>
            <a:pPr>
              <a:buNone/>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p>
            <a:r>
              <a:rPr lang="en-US" dirty="0" smtClean="0">
                <a:solidFill>
                  <a:srgbClr val="558ED5"/>
                </a:solidFill>
              </a:rPr>
              <a:t>Wrap Up and Discussion</a:t>
            </a:r>
            <a:endParaRPr lang="en-US" dirty="0">
              <a:solidFill>
                <a:srgbClr val="558ED5"/>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558ED5"/>
                </a:solidFill>
              </a:rPr>
              <a:t>Share and Discuss</a:t>
            </a:r>
            <a:endParaRPr lang="en-US" dirty="0">
              <a:solidFill>
                <a:srgbClr val="558ED5"/>
              </a:solidFill>
            </a:endParaRPr>
          </a:p>
        </p:txBody>
      </p:sp>
      <p:sp>
        <p:nvSpPr>
          <p:cNvPr id="3" name="Content Placeholder 2"/>
          <p:cNvSpPr>
            <a:spLocks noGrp="1"/>
          </p:cNvSpPr>
          <p:nvPr>
            <p:ph idx="1"/>
          </p:nvPr>
        </p:nvSpPr>
        <p:spPr>
          <a:xfrm>
            <a:off x="457200" y="1617358"/>
            <a:ext cx="8229600" cy="4525963"/>
          </a:xfrm>
        </p:spPr>
        <p:txBody>
          <a:bodyPr>
            <a:normAutofit fontScale="92500" lnSpcReduction="10000"/>
          </a:bodyPr>
          <a:lstStyle/>
          <a:p>
            <a:r>
              <a:rPr lang="en-US" dirty="0" smtClean="0"/>
              <a:t>Show your project to your group or someone close to you</a:t>
            </a:r>
          </a:p>
          <a:p>
            <a:pPr lvl="1"/>
            <a:r>
              <a:rPr lang="en-US" dirty="0" smtClean="0"/>
              <a:t>Show them your storyboard and script</a:t>
            </a:r>
          </a:p>
          <a:p>
            <a:pPr lvl="1"/>
            <a:r>
              <a:rPr lang="en-US" dirty="0" smtClean="0"/>
              <a:t>Show them your animation and explain how you implemented it</a:t>
            </a:r>
          </a:p>
          <a:p>
            <a:r>
              <a:rPr lang="en-US" dirty="0" smtClean="0"/>
              <a:t>Discuss as a group your experience coding an animation</a:t>
            </a:r>
          </a:p>
          <a:p>
            <a:pPr lvl="1"/>
            <a:r>
              <a:rPr lang="en-US" dirty="0" smtClean="0"/>
              <a:t>What did you think of the project?</a:t>
            </a:r>
          </a:p>
          <a:p>
            <a:pPr lvl="1"/>
            <a:r>
              <a:rPr lang="en-US" dirty="0" smtClean="0"/>
              <a:t>What did you use to inspire your animation?</a:t>
            </a:r>
          </a:p>
          <a:p>
            <a:pPr lvl="1"/>
            <a:r>
              <a:rPr lang="en-US" dirty="0" smtClean="0"/>
              <a:t>What was it like to “code”?</a:t>
            </a:r>
          </a:p>
          <a:p>
            <a:pPr>
              <a:buNone/>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777" y="-208689"/>
            <a:ext cx="8539771" cy="1143000"/>
          </a:xfrm>
        </p:spPr>
        <p:txBody>
          <a:bodyPr>
            <a:normAutofit/>
          </a:bodyPr>
          <a:lstStyle/>
          <a:p>
            <a:r>
              <a:rPr lang="en-US" sz="3600" dirty="0" smtClean="0">
                <a:solidFill>
                  <a:srgbClr val="558ED5"/>
                </a:solidFill>
                <a:latin typeface="Arial"/>
                <a:cs typeface="Arial"/>
              </a:rPr>
              <a:t>An Alice Animation</a:t>
            </a:r>
            <a:endParaRPr lang="en-US" sz="3600" dirty="0">
              <a:solidFill>
                <a:srgbClr val="558ED5"/>
              </a:solidFill>
              <a:latin typeface="Arial"/>
              <a:cs typeface="Arial"/>
            </a:endParaRPr>
          </a:p>
        </p:txBody>
      </p:sp>
      <p:pic>
        <p:nvPicPr>
          <p:cNvPr id="6" name="3-RunAnimation.mp4">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0" y="895158"/>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374" y="274638"/>
            <a:ext cx="7966463" cy="1143000"/>
          </a:xfrm>
        </p:spPr>
        <p:txBody>
          <a:bodyPr>
            <a:normAutofit/>
          </a:bodyPr>
          <a:lstStyle/>
          <a:p>
            <a:r>
              <a:rPr lang="en-US" dirty="0" smtClean="0">
                <a:solidFill>
                  <a:srgbClr val="558ED5"/>
                </a:solidFill>
                <a:latin typeface="Arial"/>
                <a:cs typeface="Arial"/>
              </a:rPr>
              <a:t>What is Alice?</a:t>
            </a:r>
            <a:endParaRPr lang="en-US" dirty="0">
              <a:solidFill>
                <a:srgbClr val="558ED5"/>
              </a:solidFill>
              <a:latin typeface="Arial"/>
              <a:cs typeface="Arial"/>
            </a:endParaRPr>
          </a:p>
        </p:txBody>
      </p:sp>
      <p:sp>
        <p:nvSpPr>
          <p:cNvPr id="3" name="Content Placeholder 2"/>
          <p:cNvSpPr>
            <a:spLocks noGrp="1"/>
          </p:cNvSpPr>
          <p:nvPr>
            <p:ph idx="1"/>
          </p:nvPr>
        </p:nvSpPr>
        <p:spPr>
          <a:xfrm>
            <a:off x="549730" y="1611138"/>
            <a:ext cx="8288717" cy="4615438"/>
          </a:xfrm>
        </p:spPr>
        <p:txBody>
          <a:bodyPr>
            <a:normAutofit fontScale="92500"/>
          </a:bodyPr>
          <a:lstStyle/>
          <a:p>
            <a:r>
              <a:rPr lang="en-US" dirty="0" smtClean="0"/>
              <a:t>Alice is an easy to use programming environment that allows you to drag and drop code blocks to create animations and interactive 3D worlds</a:t>
            </a:r>
          </a:p>
          <a:p>
            <a:r>
              <a:rPr lang="en-US" dirty="0" smtClean="0"/>
              <a:t>It has a scene editor that allows you to build worlds using a gallery of characters and props</a:t>
            </a:r>
          </a:p>
          <a:p>
            <a:r>
              <a:rPr lang="en-US" dirty="0" smtClean="0"/>
              <a:t>It also has a code editor that allows you to drag and drop procedures or directions to create a script or program that the computer will execute to generate your animation</a:t>
            </a:r>
          </a:p>
          <a:p>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5529" y="400111"/>
            <a:ext cx="5398471" cy="646331"/>
          </a:xfrm>
        </p:spPr>
        <p:txBody>
          <a:bodyPr wrap="square">
            <a:spAutoFit/>
          </a:bodyPr>
          <a:lstStyle/>
          <a:p>
            <a:r>
              <a:rPr lang="en-US" sz="3600" dirty="0" smtClean="0">
                <a:solidFill>
                  <a:srgbClr val="558ED5"/>
                </a:solidFill>
                <a:latin typeface="Arial"/>
                <a:cs typeface="Arial"/>
              </a:rPr>
              <a:t>Step 1 Create a Scene</a:t>
            </a:r>
            <a:endParaRPr lang="en-US" sz="3600" dirty="0">
              <a:solidFill>
                <a:srgbClr val="558ED5"/>
              </a:solidFill>
              <a:latin typeface="Arial"/>
              <a:cs typeface="Arial"/>
            </a:endParaRPr>
          </a:p>
        </p:txBody>
      </p:sp>
      <p:sp>
        <p:nvSpPr>
          <p:cNvPr id="3" name="Content Placeholder 2"/>
          <p:cNvSpPr>
            <a:spLocks noGrp="1"/>
          </p:cNvSpPr>
          <p:nvPr>
            <p:ph idx="1"/>
          </p:nvPr>
        </p:nvSpPr>
        <p:spPr>
          <a:xfrm>
            <a:off x="3593881" y="1374205"/>
            <a:ext cx="5201800" cy="5070347"/>
          </a:xfrm>
        </p:spPr>
        <p:txBody>
          <a:bodyPr>
            <a:noAutofit/>
          </a:bodyPr>
          <a:lstStyle/>
          <a:p>
            <a:r>
              <a:rPr lang="en-US" sz="2200" dirty="0" smtClean="0"/>
              <a:t>You will first explore the Alice gallery to determine the environment, characters and props you want to use for your animation</a:t>
            </a:r>
          </a:p>
          <a:p>
            <a:endParaRPr lang="en-US" sz="2200" dirty="0" smtClean="0"/>
          </a:p>
          <a:p>
            <a:r>
              <a:rPr lang="en-US" sz="2200" dirty="0" smtClean="0"/>
              <a:t>Think about where you want the animation to take place?</a:t>
            </a:r>
          </a:p>
          <a:p>
            <a:endParaRPr lang="en-US" sz="2200" dirty="0" smtClean="0"/>
          </a:p>
          <a:p>
            <a:r>
              <a:rPr lang="en-US" sz="2200" dirty="0" smtClean="0"/>
              <a:t>Who are your main characters?</a:t>
            </a:r>
          </a:p>
          <a:p>
            <a:endParaRPr lang="en-US" sz="2200" dirty="0" smtClean="0"/>
          </a:p>
          <a:p>
            <a:r>
              <a:rPr lang="en-US" sz="2200" dirty="0" smtClean="0"/>
              <a:t>What scenery or props will help build the environment for your animation</a:t>
            </a:r>
          </a:p>
          <a:p>
            <a:pPr>
              <a:buNone/>
            </a:pPr>
            <a:endParaRPr lang="en-US" sz="2200" dirty="0" smtClean="0"/>
          </a:p>
          <a:p>
            <a:endParaRPr lang="en-US" sz="2200" dirty="0" smtClean="0"/>
          </a:p>
        </p:txBody>
      </p:sp>
      <p:pic>
        <p:nvPicPr>
          <p:cNvPr id="8" name="Picture 7" descr="A3Environment.tiff"/>
          <p:cNvPicPr>
            <a:picLocks noChangeAspect="1"/>
          </p:cNvPicPr>
          <p:nvPr/>
        </p:nvPicPr>
        <p:blipFill>
          <a:blip r:embed="rId2"/>
          <a:stretch>
            <a:fillRect/>
          </a:stretch>
        </p:blipFill>
        <p:spPr>
          <a:xfrm>
            <a:off x="0" y="0"/>
            <a:ext cx="3105832" cy="1585268"/>
          </a:xfrm>
          <a:prstGeom prst="rect">
            <a:avLst/>
          </a:prstGeom>
        </p:spPr>
      </p:pic>
      <p:pic>
        <p:nvPicPr>
          <p:cNvPr id="9" name="Picture 8" descr="CharactersA3.tiff"/>
          <p:cNvPicPr>
            <a:picLocks noChangeAspect="1"/>
          </p:cNvPicPr>
          <p:nvPr/>
        </p:nvPicPr>
        <p:blipFill>
          <a:blip r:embed="rId3"/>
          <a:stretch>
            <a:fillRect/>
          </a:stretch>
        </p:blipFill>
        <p:spPr>
          <a:xfrm>
            <a:off x="5410" y="2035343"/>
            <a:ext cx="3100422" cy="2115392"/>
          </a:xfrm>
          <a:prstGeom prst="rect">
            <a:avLst/>
          </a:prstGeom>
        </p:spPr>
      </p:pic>
      <p:pic>
        <p:nvPicPr>
          <p:cNvPr id="10" name="Picture 9" descr="SceneA3.tiff"/>
          <p:cNvPicPr>
            <a:picLocks noChangeAspect="1"/>
          </p:cNvPicPr>
          <p:nvPr/>
        </p:nvPicPr>
        <p:blipFill>
          <a:blip r:embed="rId4"/>
          <a:srcRect r="7916"/>
          <a:stretch>
            <a:fillRect/>
          </a:stretch>
        </p:blipFill>
        <p:spPr>
          <a:xfrm>
            <a:off x="5410" y="4672990"/>
            <a:ext cx="3100423" cy="218501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06"/>
            <a:ext cx="8229600" cy="1143000"/>
          </a:xfrm>
        </p:spPr>
        <p:txBody>
          <a:bodyPr/>
          <a:lstStyle/>
          <a:p>
            <a:r>
              <a:rPr lang="en-US" dirty="0" smtClean="0">
                <a:solidFill>
                  <a:srgbClr val="558ED5"/>
                </a:solidFill>
                <a:latin typeface="Arial"/>
                <a:cs typeface="Arial"/>
              </a:rPr>
              <a:t>Step 2 Create a Storyboard</a:t>
            </a:r>
            <a:endParaRPr lang="en-US" dirty="0">
              <a:solidFill>
                <a:srgbClr val="558ED5"/>
              </a:solidFill>
              <a:latin typeface="Arial"/>
              <a:cs typeface="Arial"/>
            </a:endParaRPr>
          </a:p>
        </p:txBody>
      </p:sp>
      <p:sp>
        <p:nvSpPr>
          <p:cNvPr id="6" name="TextBox 5"/>
          <p:cNvSpPr txBox="1"/>
          <p:nvPr/>
        </p:nvSpPr>
        <p:spPr>
          <a:xfrm>
            <a:off x="322256" y="3561678"/>
            <a:ext cx="8520814" cy="3053463"/>
          </a:xfrm>
          <a:prstGeom prst="rect">
            <a:avLst/>
          </a:prstGeom>
          <a:noFill/>
        </p:spPr>
        <p:txBody>
          <a:bodyPr wrap="square" rtlCol="0">
            <a:noAutofit/>
          </a:bodyPr>
          <a:lstStyle/>
          <a:p>
            <a:pPr lvl="0"/>
            <a:r>
              <a:rPr lang="en-US" sz="2200" dirty="0" smtClean="0"/>
              <a:t>A storyboard is a set of pictures and notes that plans out your video or animation shot by shot.  A visual script for your story that helps you plan out what you are going to make before going into production.  It allows you to easily think through and change your story before spending too much effort so that you can make changes without having to redo large amounts of work.</a:t>
            </a:r>
          </a:p>
          <a:p>
            <a:pPr lvl="0">
              <a:buFontTx/>
              <a:buChar char="-"/>
            </a:pPr>
            <a:endParaRPr lang="en-US" sz="2200" dirty="0" smtClean="0"/>
          </a:p>
          <a:p>
            <a:endParaRPr lang="en-US" sz="2200" dirty="0"/>
          </a:p>
        </p:txBody>
      </p:sp>
      <p:pic>
        <p:nvPicPr>
          <p:cNvPr id="8" name="Picture 7" descr="storyboardLightning.jpg"/>
          <p:cNvPicPr>
            <a:picLocks noChangeAspect="1"/>
          </p:cNvPicPr>
          <p:nvPr/>
        </p:nvPicPr>
        <p:blipFill>
          <a:blip r:embed="rId2"/>
          <a:stretch>
            <a:fillRect/>
          </a:stretch>
        </p:blipFill>
        <p:spPr>
          <a:xfrm>
            <a:off x="126024" y="1284960"/>
            <a:ext cx="8891952" cy="165797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558ED5"/>
                </a:solidFill>
                <a:latin typeface="Arial"/>
                <a:cs typeface="Arial"/>
              </a:rPr>
              <a:t>Step 3 Create a Script of the Action</a:t>
            </a:r>
            <a:endParaRPr lang="en-US" dirty="0">
              <a:solidFill>
                <a:srgbClr val="558ED5"/>
              </a:solidFill>
              <a:latin typeface="Arial"/>
              <a:cs typeface="Arial"/>
            </a:endParaRPr>
          </a:p>
        </p:txBody>
      </p:sp>
      <p:sp>
        <p:nvSpPr>
          <p:cNvPr id="4" name="Content Placeholder 2"/>
          <p:cNvSpPr>
            <a:spLocks noGrp="1"/>
          </p:cNvSpPr>
          <p:nvPr>
            <p:ph idx="1"/>
          </p:nvPr>
        </p:nvSpPr>
        <p:spPr>
          <a:xfrm>
            <a:off x="457200" y="1600200"/>
            <a:ext cx="8229600" cy="4525963"/>
          </a:xfrm>
        </p:spPr>
        <p:txBody>
          <a:bodyPr>
            <a:normAutofit fontScale="85000" lnSpcReduction="20000"/>
          </a:bodyPr>
          <a:lstStyle/>
          <a:p>
            <a:r>
              <a:rPr lang="en-US" dirty="0" smtClean="0"/>
              <a:t>Translating your storyboard into a list of objects and actions creates a blueprint for what your code will look like.  It helps you plan for the order things happen and the actions you need to animate.  In our example the script from the storyboard would look something like this:</a:t>
            </a:r>
          </a:p>
          <a:p>
            <a:endParaRPr lang="en-US" b="1" dirty="0" smtClean="0"/>
          </a:p>
          <a:p>
            <a:r>
              <a:rPr lang="en-US" b="1" dirty="0" smtClean="0"/>
              <a:t>Scientist One </a:t>
            </a:r>
            <a:r>
              <a:rPr lang="en-US" i="1" dirty="0" smtClean="0"/>
              <a:t>Says</a:t>
            </a:r>
            <a:r>
              <a:rPr lang="en-US" dirty="0" smtClean="0"/>
              <a:t> “Why was there thunder and lightning in the lab?”</a:t>
            </a:r>
          </a:p>
          <a:p>
            <a:r>
              <a:rPr lang="en-US" b="1" dirty="0" smtClean="0"/>
              <a:t>Lightning</a:t>
            </a:r>
            <a:r>
              <a:rPr lang="en-US" dirty="0" smtClean="0"/>
              <a:t> </a:t>
            </a:r>
            <a:r>
              <a:rPr lang="en-US" i="1" dirty="0" smtClean="0"/>
              <a:t>Flashes</a:t>
            </a:r>
          </a:p>
          <a:p>
            <a:r>
              <a:rPr lang="en-US" b="1" dirty="0" smtClean="0"/>
              <a:t>Scientist Two </a:t>
            </a:r>
            <a:r>
              <a:rPr lang="en-US" i="1" dirty="0" smtClean="0"/>
              <a:t>Says</a:t>
            </a:r>
            <a:r>
              <a:rPr lang="en-US" dirty="0" smtClean="0"/>
              <a:t> “I don’t know why?”</a:t>
            </a:r>
          </a:p>
          <a:p>
            <a:r>
              <a:rPr lang="en-US" b="1" dirty="0" smtClean="0"/>
              <a:t>Scientist One </a:t>
            </a:r>
            <a:r>
              <a:rPr lang="en-US" i="1" dirty="0" smtClean="0"/>
              <a:t>Says</a:t>
            </a:r>
            <a:r>
              <a:rPr lang="en-US" dirty="0" smtClean="0"/>
              <a:t> “The scientists were brainstorming”</a:t>
            </a:r>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6106" y="274638"/>
            <a:ext cx="4620694" cy="1143000"/>
          </a:xfrm>
        </p:spPr>
        <p:txBody>
          <a:bodyPr>
            <a:normAutofit fontScale="90000"/>
          </a:bodyPr>
          <a:lstStyle/>
          <a:p>
            <a:r>
              <a:rPr lang="en-US" dirty="0" smtClean="0">
                <a:solidFill>
                  <a:srgbClr val="558ED5"/>
                </a:solidFill>
                <a:latin typeface="Arial"/>
                <a:cs typeface="Arial"/>
              </a:rPr>
              <a:t>Step 4 Animate the Story</a:t>
            </a:r>
            <a:endParaRPr lang="en-US" dirty="0">
              <a:solidFill>
                <a:srgbClr val="558ED5"/>
              </a:solidFill>
              <a:latin typeface="Arial"/>
              <a:cs typeface="Arial"/>
            </a:endParaRPr>
          </a:p>
        </p:txBody>
      </p:sp>
      <p:sp>
        <p:nvSpPr>
          <p:cNvPr id="7" name="Content Placeholder 2"/>
          <p:cNvSpPr>
            <a:spLocks noGrp="1"/>
          </p:cNvSpPr>
          <p:nvPr>
            <p:ph idx="1"/>
          </p:nvPr>
        </p:nvSpPr>
        <p:spPr>
          <a:xfrm>
            <a:off x="3923935" y="1827648"/>
            <a:ext cx="4762864" cy="4525963"/>
          </a:xfrm>
        </p:spPr>
        <p:txBody>
          <a:bodyPr>
            <a:normAutofit fontScale="70000" lnSpcReduction="20000"/>
          </a:bodyPr>
          <a:lstStyle/>
          <a:p>
            <a:r>
              <a:rPr lang="en-US" dirty="0" smtClean="0"/>
              <a:t>Alice allows you to Drag and Drop Procedures to make your characters act out the actions</a:t>
            </a:r>
          </a:p>
          <a:p>
            <a:endParaRPr lang="en-US" dirty="0" smtClean="0"/>
          </a:p>
          <a:p>
            <a:r>
              <a:rPr lang="en-US" dirty="0" smtClean="0"/>
              <a:t>The </a:t>
            </a:r>
            <a:r>
              <a:rPr lang="en-US" dirty="0" err="1" smtClean="0"/>
              <a:t>my.firstMethod</a:t>
            </a:r>
            <a:r>
              <a:rPr lang="en-US" dirty="0" smtClean="0"/>
              <a:t> area is where you will construct your program</a:t>
            </a:r>
          </a:p>
          <a:p>
            <a:pPr>
              <a:buNone/>
            </a:pPr>
            <a:r>
              <a:rPr lang="en-US" dirty="0" smtClean="0"/>
              <a:t> </a:t>
            </a:r>
          </a:p>
          <a:p>
            <a:r>
              <a:rPr lang="en-US" dirty="0" smtClean="0"/>
              <a:t>You will select the character or object you want to animate and simply drag and drop the procedure or direction you want for that character into your code or script area</a:t>
            </a:r>
          </a:p>
          <a:p>
            <a:endParaRPr lang="en-US" dirty="0" smtClean="0"/>
          </a:p>
          <a:p>
            <a:r>
              <a:rPr lang="en-US" dirty="0" smtClean="0"/>
              <a:t>Don’t be afraid to experiment</a:t>
            </a:r>
          </a:p>
        </p:txBody>
      </p:sp>
      <p:pic>
        <p:nvPicPr>
          <p:cNvPr id="8" name="Picture 7" descr="ProcedureListA3.tiff"/>
          <p:cNvPicPr>
            <a:picLocks noChangeAspect="1"/>
          </p:cNvPicPr>
          <p:nvPr/>
        </p:nvPicPr>
        <p:blipFill>
          <a:blip r:embed="rId2"/>
          <a:srcRect t="1501" r="3181"/>
          <a:stretch>
            <a:fillRect/>
          </a:stretch>
        </p:blipFill>
        <p:spPr>
          <a:xfrm>
            <a:off x="495712" y="2147583"/>
            <a:ext cx="3159981" cy="3624417"/>
          </a:xfrm>
          <a:prstGeom prst="rect">
            <a:avLst/>
          </a:prstGeom>
        </p:spPr>
      </p:pic>
      <p:pic>
        <p:nvPicPr>
          <p:cNvPr id="9" name="Picture 8" descr="ProcedureA3.tiff"/>
          <p:cNvPicPr>
            <a:picLocks noChangeAspect="1"/>
          </p:cNvPicPr>
          <p:nvPr/>
        </p:nvPicPr>
        <p:blipFill>
          <a:blip r:embed="rId3"/>
          <a:stretch>
            <a:fillRect/>
          </a:stretch>
        </p:blipFill>
        <p:spPr>
          <a:xfrm>
            <a:off x="495712" y="5729957"/>
            <a:ext cx="3159981" cy="1224993"/>
          </a:xfrm>
          <a:prstGeom prst="rect">
            <a:avLst/>
          </a:prstGeom>
        </p:spPr>
      </p:pic>
      <p:pic>
        <p:nvPicPr>
          <p:cNvPr id="10" name="Picture 9" descr="CodeEditorA3.tiff"/>
          <p:cNvPicPr>
            <a:picLocks noChangeAspect="1"/>
          </p:cNvPicPr>
          <p:nvPr/>
        </p:nvPicPr>
        <p:blipFill>
          <a:blip r:embed="rId4"/>
          <a:stretch>
            <a:fillRect/>
          </a:stretch>
        </p:blipFill>
        <p:spPr>
          <a:xfrm>
            <a:off x="495712" y="-16352"/>
            <a:ext cx="3159981" cy="21571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6750"/>
            <a:ext cx="8229600" cy="1884500"/>
          </a:xfrm>
        </p:spPr>
        <p:txBody>
          <a:bodyPr>
            <a:normAutofit/>
          </a:bodyPr>
          <a:lstStyle/>
          <a:p>
            <a:r>
              <a:rPr lang="en-US" sz="6000" dirty="0" smtClean="0">
                <a:solidFill>
                  <a:srgbClr val="558ED5"/>
                </a:solidFill>
                <a:latin typeface="Arial"/>
                <a:cs typeface="Arial"/>
              </a:rPr>
              <a:t>Let’s Get Started !</a:t>
            </a:r>
            <a:endParaRPr lang="en-US" sz="6000" dirty="0">
              <a:solidFill>
                <a:srgbClr val="558ED5"/>
              </a:solidFill>
              <a:latin typeface="Arial"/>
              <a:cs typeface="Aria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10809</TotalTime>
  <Words>879</Words>
  <Application>Microsoft Macintosh PowerPoint</Application>
  <PresentationFormat>On-screen Show (4:3)</PresentationFormat>
  <Paragraphs>89</Paragraphs>
  <Slides>21</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Helvetica</vt:lpstr>
      <vt:lpstr>Office Theme</vt:lpstr>
      <vt:lpstr>PowerPoint Presentation</vt:lpstr>
      <vt:lpstr>Creating an Animation</vt:lpstr>
      <vt:lpstr>An Alice Animation</vt:lpstr>
      <vt:lpstr>What is Alice?</vt:lpstr>
      <vt:lpstr>Step 1 Create a Scene</vt:lpstr>
      <vt:lpstr>Step 2 Create a Storyboard</vt:lpstr>
      <vt:lpstr>Step 3 Create a Script of the Action</vt:lpstr>
      <vt:lpstr>Step 4 Animate the Story</vt:lpstr>
      <vt:lpstr>Let’s Get Started !</vt:lpstr>
      <vt:lpstr>Activity One Building Your Scene</vt:lpstr>
      <vt:lpstr>How to Use the Scene Editor</vt:lpstr>
      <vt:lpstr>Using the Scene Editor</vt:lpstr>
      <vt:lpstr>Activity Two Drawing a Storyboard</vt:lpstr>
      <vt:lpstr>What to Storyboard</vt:lpstr>
      <vt:lpstr>Activity Three Creating a Script</vt:lpstr>
      <vt:lpstr>Creating a Script</vt:lpstr>
      <vt:lpstr>Activity Four Coding Your Animation</vt:lpstr>
      <vt:lpstr>How to Use the Code Editor</vt:lpstr>
      <vt:lpstr>Using Code Editor</vt:lpstr>
      <vt:lpstr>Wrap Up and Discussion</vt:lpstr>
      <vt:lpstr>Share and Discuss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Brown</dc:creator>
  <cp:lastModifiedBy>Robert Kiernan</cp:lastModifiedBy>
  <cp:revision>45</cp:revision>
  <dcterms:created xsi:type="dcterms:W3CDTF">2016-11-01T14:54:37Z</dcterms:created>
  <dcterms:modified xsi:type="dcterms:W3CDTF">2016-11-10T15:29:33Z</dcterms:modified>
</cp:coreProperties>
</file>