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  <p:embeddedFont>
      <p:font typeface="Proxima Nova Semibold"/>
      <p:regular r:id="rId27"/>
      <p:bold r:id="rId28"/>
      <p:boldItalic r:id="rId29"/>
    </p:embeddedFont>
    <p:embeddedFont>
      <p:font typeface="Rambla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ProximaNovaSemibold-bold.fntdata"/><Relationship Id="rId27" Type="http://schemas.openxmlformats.org/officeDocument/2006/relationships/font" Target="fonts/ProximaNovaSemibo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Semibol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mbla-bold.fntdata"/><Relationship Id="rId30" Type="http://schemas.openxmlformats.org/officeDocument/2006/relationships/font" Target="fonts/Rambla-regular.fntdata"/><Relationship Id="rId11" Type="http://schemas.openxmlformats.org/officeDocument/2006/relationships/slide" Target="slides/slide7.xml"/><Relationship Id="rId33" Type="http://schemas.openxmlformats.org/officeDocument/2006/relationships/font" Target="fonts/Rambla-boldItalic.fntdata"/><Relationship Id="rId10" Type="http://schemas.openxmlformats.org/officeDocument/2006/relationships/slide" Target="slides/slide6.xml"/><Relationship Id="rId32" Type="http://schemas.openxmlformats.org/officeDocument/2006/relationships/font" Target="fonts/Rambla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3884613" y="0"/>
            <a:ext cx="2962275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/>
          <p:nvPr>
            <p:ph idx="2" type="sldImg"/>
          </p:nvPr>
        </p:nvSpPr>
        <p:spPr>
          <a:xfrm>
            <a:off x="385763" y="685800"/>
            <a:ext cx="6076950" cy="3419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Char char="■"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/>
        </p:nvSpPr>
        <p:spPr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2" type="sldNum"/>
          </p:nvPr>
        </p:nvSpPr>
        <p:spPr>
          <a:xfrm>
            <a:off x="3884569" y="8684164"/>
            <a:ext cx="2972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50" lIns="92075" rIns="92075" wrap="square" tIns="460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340133" y="685488"/>
            <a:ext cx="6177900" cy="343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6270" y="4343136"/>
            <a:ext cx="54855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075" rIns="92075" wrap="square" tIns="46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5763" y="685800"/>
            <a:ext cx="6077100" cy="3419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3884613" y="8685213"/>
            <a:ext cx="2962200" cy="447600"/>
          </a:xfrm>
          <a:prstGeom prst="rect">
            <a:avLst/>
          </a:prstGeom>
        </p:spPr>
        <p:txBody>
          <a:bodyPr anchorCtr="0" anchor="b" bIns="46800" lIns="90000" rIns="90000" wrap="square" tIns="468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2884082" y="3473918"/>
            <a:ext cx="6410100" cy="698700"/>
          </a:xfrm>
          <a:prstGeom prst="rect">
            <a:avLst/>
          </a:prstGeom>
          <a:solidFill>
            <a:srgbClr val="FFFFFF">
              <a:alpha val="8540"/>
            </a:srgbClr>
          </a:solidFill>
        </p:spPr>
        <p:txBody>
          <a:bodyPr anchorCtr="0" anchor="b" bIns="121900" lIns="121900" rIns="121900" wrap="square" tIns="121900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3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buSzPct val="100000"/>
              <a:defRPr sz="6900"/>
            </a:lvl2pPr>
            <a:lvl3pPr lvl="2" rtl="0" algn="ctr">
              <a:spcBef>
                <a:spcPts val="0"/>
              </a:spcBef>
              <a:buSzPct val="100000"/>
              <a:defRPr sz="6900"/>
            </a:lvl3pPr>
            <a:lvl4pPr lvl="3" rtl="0" algn="ctr">
              <a:spcBef>
                <a:spcPts val="0"/>
              </a:spcBef>
              <a:buSzPct val="100000"/>
              <a:defRPr sz="6900"/>
            </a:lvl4pPr>
            <a:lvl5pPr lvl="4" rtl="0" algn="ctr">
              <a:spcBef>
                <a:spcPts val="0"/>
              </a:spcBef>
              <a:buSzPct val="100000"/>
              <a:defRPr sz="6900"/>
            </a:lvl5pPr>
            <a:lvl6pPr lvl="5" rtl="0" algn="ctr">
              <a:spcBef>
                <a:spcPts val="0"/>
              </a:spcBef>
              <a:buSzPct val="100000"/>
              <a:defRPr sz="6900"/>
            </a:lvl6pPr>
            <a:lvl7pPr lvl="6" rtl="0" algn="ctr">
              <a:spcBef>
                <a:spcPts val="0"/>
              </a:spcBef>
              <a:buSzPct val="100000"/>
              <a:defRPr sz="6900"/>
            </a:lvl7pPr>
            <a:lvl8pPr lvl="7" rtl="0" algn="ctr">
              <a:spcBef>
                <a:spcPts val="0"/>
              </a:spcBef>
              <a:buSzPct val="100000"/>
              <a:defRPr sz="6900"/>
            </a:lvl8pPr>
            <a:lvl9pPr lvl="8" rtl="0" algn="ctr">
              <a:spcBef>
                <a:spcPts val="0"/>
              </a:spcBef>
              <a:buSzPct val="100000"/>
              <a:defRPr sz="6900"/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2891133" y="4165667"/>
            <a:ext cx="6410100" cy="3309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roxima Nova"/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 KO_5.png" id="23" name="Shape 23"/>
          <p:cNvPicPr preferRelativeResize="0"/>
          <p:nvPr/>
        </p:nvPicPr>
        <p:blipFill rotWithShape="1">
          <a:blip r:embed="rId3">
            <a:alphaModFix/>
          </a:blip>
          <a:srcRect b="28535" l="0" r="0" t="0"/>
          <a:stretch/>
        </p:blipFill>
        <p:spPr>
          <a:xfrm>
            <a:off x="4403233" y="904200"/>
            <a:ext cx="3385500" cy="2419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top colum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818000" y="1947967"/>
            <a:ext cx="10478700" cy="21576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9" name="Shape 79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/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0" y="372633"/>
            <a:ext cx="3342300" cy="3432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82" name="Shape 82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_horizontal-02.jpg" id="85" name="Shape 85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373270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415600" y="1852800"/>
            <a:ext cx="5148000" cy="42393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90" name="Shape 90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/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0" y="372633"/>
            <a:ext cx="11556300" cy="3432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Alice_Logo_horizontal-02.jpg" id="92" name="Shape 92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9pPr>
          </a:lstStyle>
          <a:p/>
        </p:txBody>
      </p:sp>
      <p:cxnSp>
        <p:nvCxnSpPr>
          <p:cNvPr id="94" name="Shape 94"/>
          <p:cNvCxnSpPr/>
          <p:nvPr/>
        </p:nvCxnSpPr>
        <p:spPr>
          <a:xfrm>
            <a:off x="5778183" y="2501933"/>
            <a:ext cx="0" cy="3036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1318667" y="2229967"/>
            <a:ext cx="9399600" cy="23619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48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buSzPct val="100000"/>
              <a:buFont typeface="Proxima Nova"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SzPct val="100000"/>
              <a:buFont typeface="Proxima Nova"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SzPct val="100000"/>
              <a:buFont typeface="Proxima Nova"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SzPct val="100000"/>
              <a:buFont typeface="Proxima Nova"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SzPct val="100000"/>
              <a:buFont typeface="Proxima Nova"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SzPct val="100000"/>
              <a:buFont typeface="Proxima Nova"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SzPct val="100000"/>
              <a:buFont typeface="Proxima Nova"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SzPct val="100000"/>
              <a:buFont typeface="Proxima Nova"/>
              <a:defRPr b="1" sz="48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_horizontal-02.jpg" id="98" name="Shape 98"/>
          <p:cNvPicPr preferRelativeResize="0"/>
          <p:nvPr/>
        </p:nvPicPr>
        <p:blipFill rotWithShape="1">
          <a:blip r:embed="rId3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48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SzPct val="100000"/>
              <a:buFont typeface="Proxima Nova"/>
              <a:defRPr sz="64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SzPct val="100000"/>
              <a:buFont typeface="Proxima Nova"/>
              <a:defRPr sz="64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SzPct val="100000"/>
              <a:buFont typeface="Proxima Nova"/>
              <a:defRPr sz="64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SzPct val="100000"/>
              <a:buFont typeface="Proxima Nova"/>
              <a:defRPr sz="64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SzPct val="100000"/>
              <a:buFont typeface="Proxima Nova"/>
              <a:defRPr sz="64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SzPct val="100000"/>
              <a:buFont typeface="Proxima Nova"/>
              <a:defRPr sz="64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SzPct val="100000"/>
              <a:buFont typeface="Proxima Nova"/>
              <a:defRPr sz="64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SzPct val="100000"/>
              <a:buFont typeface="Proxima Nova"/>
              <a:defRPr sz="64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PPT cover3-main point.png" id="102" name="Shape 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200" y="-52115"/>
            <a:ext cx="4223799" cy="6924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horizon.png" id="103" name="Shape 103"/>
          <p:cNvPicPr preferRelativeResize="0"/>
          <p:nvPr/>
        </p:nvPicPr>
        <p:blipFill rotWithShape="1">
          <a:blip r:embed="rId3">
            <a:alphaModFix/>
          </a:blip>
          <a:srcRect b="-7227" l="0" r="0" t="0"/>
          <a:stretch/>
        </p:blipFill>
        <p:spPr>
          <a:xfrm>
            <a:off x="547873" y="326500"/>
            <a:ext cx="1181810" cy="3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title.png" id="104" name="Shape 104"/>
          <p:cNvPicPr preferRelativeResize="0"/>
          <p:nvPr/>
        </p:nvPicPr>
        <p:blipFill rotWithShape="1">
          <a:blip r:embed="rId4">
            <a:alphaModFix/>
          </a:blip>
          <a:srcRect b="-10" l="32203" r="0" t="10"/>
          <a:stretch/>
        </p:blipFill>
        <p:spPr>
          <a:xfrm>
            <a:off x="-7049" y="360667"/>
            <a:ext cx="455933" cy="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 cover2- bg.png" id="106" name="Shape 106"/>
          <p:cNvPicPr preferRelativeResize="0"/>
          <p:nvPr/>
        </p:nvPicPr>
        <p:blipFill rotWithShape="1">
          <a:blip r:embed="rId2">
            <a:alphaModFix/>
          </a:blip>
          <a:srcRect b="0" l="0" r="5000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b="1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buSzPct val="100000"/>
              <a:defRPr sz="5600"/>
            </a:lvl2pPr>
            <a:lvl3pPr lvl="2" rtl="0" algn="ctr">
              <a:spcBef>
                <a:spcPts val="0"/>
              </a:spcBef>
              <a:buSzPct val="100000"/>
              <a:defRPr sz="5600"/>
            </a:lvl3pPr>
            <a:lvl4pPr lvl="3" rtl="0" algn="ctr">
              <a:spcBef>
                <a:spcPts val="0"/>
              </a:spcBef>
              <a:buSzPct val="100000"/>
              <a:defRPr sz="5600"/>
            </a:lvl4pPr>
            <a:lvl5pPr lvl="4" rtl="0" algn="ctr">
              <a:spcBef>
                <a:spcPts val="0"/>
              </a:spcBef>
              <a:buSzPct val="100000"/>
              <a:defRPr sz="5600"/>
            </a:lvl5pPr>
            <a:lvl6pPr lvl="5" rtl="0" algn="ctr">
              <a:spcBef>
                <a:spcPts val="0"/>
              </a:spcBef>
              <a:buSzPct val="100000"/>
              <a:defRPr sz="5600"/>
            </a:lvl6pPr>
            <a:lvl7pPr lvl="6" rtl="0" algn="ctr">
              <a:spcBef>
                <a:spcPts val="0"/>
              </a:spcBef>
              <a:buSzPct val="100000"/>
              <a:defRPr sz="5600"/>
            </a:lvl7pPr>
            <a:lvl8pPr lvl="7" rtl="0" algn="ctr">
              <a:spcBef>
                <a:spcPts val="0"/>
              </a:spcBef>
              <a:buSzPct val="100000"/>
              <a:defRPr sz="5600"/>
            </a:lvl8pPr>
            <a:lvl9pPr lvl="8" rtl="0" algn="ctr">
              <a:spcBef>
                <a:spcPts val="0"/>
              </a:spcBef>
              <a:buSzPct val="100000"/>
              <a:defRPr sz="5600"/>
            </a:lvl9pPr>
          </a:lstStyle>
          <a:p/>
        </p:txBody>
      </p:sp>
      <p:sp>
        <p:nvSpPr>
          <p:cNvPr id="108" name="Shape 10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6586000" y="1202734"/>
            <a:ext cx="5115900" cy="47928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_horizontal-02.jpg" id="111" name="Shape 111"/>
          <p:cNvPicPr preferRelativeResize="0"/>
          <p:nvPr/>
        </p:nvPicPr>
        <p:blipFill rotWithShape="1">
          <a:blip r:embed="rId3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253446"/>
          </a:solidFill>
          <a:ln>
            <a:noFill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rIns="121900" wrap="square" tIns="121900"/>
          <a:lstStyle>
            <a:lvl1pPr lvl="0" rtl="0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48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buSzPct val="100000"/>
              <a:defRPr sz="5600"/>
            </a:lvl2pPr>
            <a:lvl3pPr lvl="2" rtl="0" algn="ctr">
              <a:spcBef>
                <a:spcPts val="0"/>
              </a:spcBef>
              <a:buSzPct val="100000"/>
              <a:defRPr sz="5600"/>
            </a:lvl3pPr>
            <a:lvl4pPr lvl="3" rtl="0" algn="ctr">
              <a:spcBef>
                <a:spcPts val="0"/>
              </a:spcBef>
              <a:buSzPct val="100000"/>
              <a:defRPr sz="5600"/>
            </a:lvl4pPr>
            <a:lvl5pPr lvl="4" rtl="0" algn="ctr">
              <a:spcBef>
                <a:spcPts val="0"/>
              </a:spcBef>
              <a:buSzPct val="100000"/>
              <a:defRPr sz="5600"/>
            </a:lvl5pPr>
            <a:lvl6pPr lvl="5" rtl="0" algn="ctr">
              <a:spcBef>
                <a:spcPts val="0"/>
              </a:spcBef>
              <a:buSzPct val="100000"/>
              <a:defRPr sz="5600"/>
            </a:lvl6pPr>
            <a:lvl7pPr lvl="6" rtl="0" algn="ctr">
              <a:spcBef>
                <a:spcPts val="0"/>
              </a:spcBef>
              <a:buSzPct val="100000"/>
              <a:defRPr sz="5600"/>
            </a:lvl7pPr>
            <a:lvl8pPr lvl="7" rtl="0" algn="ctr">
              <a:spcBef>
                <a:spcPts val="0"/>
              </a:spcBef>
              <a:buSzPct val="100000"/>
              <a:defRPr sz="5600"/>
            </a:lvl8pPr>
            <a:lvl9pPr lvl="8" rtl="0" algn="ctr">
              <a:spcBef>
                <a:spcPts val="0"/>
              </a:spcBef>
              <a:buSzPct val="100000"/>
              <a:defRPr sz="5600"/>
            </a:lvl9pPr>
          </a:lstStyle>
          <a:p/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logo horizon 2.png" id="118" name="Shape 118"/>
          <p:cNvPicPr preferRelativeResize="0"/>
          <p:nvPr/>
        </p:nvPicPr>
        <p:blipFill rotWithShape="1">
          <a:blip r:embed="rId2">
            <a:alphaModFix/>
          </a:blip>
          <a:srcRect b="-8798" l="0" r="-2312" t="-9140"/>
          <a:stretch/>
        </p:blipFill>
        <p:spPr>
          <a:xfrm>
            <a:off x="10249378" y="273929"/>
            <a:ext cx="1481313" cy="43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/>
          </a:p>
        </p:txBody>
      </p:sp>
      <p:sp>
        <p:nvSpPr>
          <p:cNvPr id="120" name="Shape 120"/>
          <p:cNvSpPr txBox="1"/>
          <p:nvPr>
            <p:ph idx="3" type="title"/>
          </p:nvPr>
        </p:nvSpPr>
        <p:spPr>
          <a:xfrm>
            <a:off x="0" y="372633"/>
            <a:ext cx="3490500" cy="3432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48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buSzPct val="100000"/>
              <a:defRPr sz="5600"/>
            </a:lvl2pPr>
            <a:lvl3pPr lvl="2" rtl="0" algn="ctr">
              <a:spcBef>
                <a:spcPts val="0"/>
              </a:spcBef>
              <a:buSzPct val="100000"/>
              <a:defRPr sz="5600"/>
            </a:lvl3pPr>
            <a:lvl4pPr lvl="3" rtl="0" algn="ctr">
              <a:spcBef>
                <a:spcPts val="0"/>
              </a:spcBef>
              <a:buSzPct val="100000"/>
              <a:defRPr sz="5600"/>
            </a:lvl4pPr>
            <a:lvl5pPr lvl="4" rtl="0" algn="ctr">
              <a:spcBef>
                <a:spcPts val="0"/>
              </a:spcBef>
              <a:buSzPct val="100000"/>
              <a:defRPr sz="5600"/>
            </a:lvl5pPr>
            <a:lvl6pPr lvl="5" rtl="0" algn="ctr">
              <a:spcBef>
                <a:spcPts val="0"/>
              </a:spcBef>
              <a:buSzPct val="100000"/>
              <a:defRPr sz="5600"/>
            </a:lvl6pPr>
            <a:lvl7pPr lvl="6" rtl="0" algn="ctr">
              <a:spcBef>
                <a:spcPts val="0"/>
              </a:spcBef>
              <a:buSzPct val="100000"/>
              <a:defRPr sz="5600"/>
            </a:lvl7pPr>
            <a:lvl8pPr lvl="7" rtl="0" algn="ctr">
              <a:spcBef>
                <a:spcPts val="0"/>
              </a:spcBef>
              <a:buSzPct val="100000"/>
              <a:defRPr sz="5600"/>
            </a:lvl8pPr>
            <a:lvl9pPr lvl="8" rtl="0" algn="ctr">
              <a:spcBef>
                <a:spcPts val="0"/>
              </a:spcBef>
              <a:buSzPct val="100000"/>
              <a:defRPr sz="5600"/>
            </a:lvl9pPr>
          </a:lstStyle>
          <a:p/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ct val="100000"/>
              <a:buFont typeface="Proxima Nova"/>
              <a:buNone/>
              <a:defRPr sz="28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logo horizon.png" id="126" name="Shape 126"/>
          <p:cNvPicPr preferRelativeResize="0"/>
          <p:nvPr/>
        </p:nvPicPr>
        <p:blipFill rotWithShape="1">
          <a:blip r:embed="rId2">
            <a:alphaModFix/>
          </a:blip>
          <a:srcRect b="-7227" l="0" r="0" t="0"/>
          <a:stretch/>
        </p:blipFill>
        <p:spPr>
          <a:xfrm>
            <a:off x="10462261" y="326500"/>
            <a:ext cx="1181810" cy="3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title.png" id="127" name="Shape 127"/>
          <p:cNvPicPr preferRelativeResize="0"/>
          <p:nvPr/>
        </p:nvPicPr>
        <p:blipFill rotWithShape="1">
          <a:blip r:embed="rId3">
            <a:alphaModFix/>
          </a:blip>
          <a:srcRect b="-10" l="32203" r="0" t="10"/>
          <a:stretch/>
        </p:blipFill>
        <p:spPr>
          <a:xfrm flipH="1">
            <a:off x="11738551" y="360667"/>
            <a:ext cx="470000" cy="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 section.png"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"/>
            <a:ext cx="6096000" cy="1550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 section.png"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0" y="5010236"/>
            <a:ext cx="6096000" cy="1854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_horizontal-02.jpg" id="133" name="Shape 133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sz="16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buSzPct val="100000"/>
              <a:defRPr sz="16000"/>
            </a:lvl2pPr>
            <a:lvl3pPr lvl="2" rtl="0" algn="ctr">
              <a:spcBef>
                <a:spcPts val="0"/>
              </a:spcBef>
              <a:buSzPct val="100000"/>
              <a:defRPr sz="16000"/>
            </a:lvl3pPr>
            <a:lvl4pPr lvl="3" rtl="0" algn="ctr">
              <a:spcBef>
                <a:spcPts val="0"/>
              </a:spcBef>
              <a:buSzPct val="100000"/>
              <a:defRPr sz="16000"/>
            </a:lvl4pPr>
            <a:lvl5pPr lvl="4" rtl="0" algn="ctr">
              <a:spcBef>
                <a:spcPts val="0"/>
              </a:spcBef>
              <a:buSzPct val="100000"/>
              <a:defRPr sz="16000"/>
            </a:lvl5pPr>
            <a:lvl6pPr lvl="5" rtl="0" algn="ctr">
              <a:spcBef>
                <a:spcPts val="0"/>
              </a:spcBef>
              <a:buSzPct val="100000"/>
              <a:defRPr sz="16000"/>
            </a:lvl6pPr>
            <a:lvl7pPr lvl="6" rtl="0" algn="ctr">
              <a:spcBef>
                <a:spcPts val="0"/>
              </a:spcBef>
              <a:buSzPct val="100000"/>
              <a:defRPr sz="16000"/>
            </a:lvl7pPr>
            <a:lvl8pPr lvl="7" rtl="0" algn="ctr">
              <a:spcBef>
                <a:spcPts val="0"/>
              </a:spcBef>
              <a:buSzPct val="100000"/>
              <a:defRPr sz="16000"/>
            </a:lvl8pPr>
            <a:lvl9pPr lvl="8" rtl="0" algn="ctr">
              <a:spcBef>
                <a:spcPts val="0"/>
              </a:spcBef>
              <a:buSzPct val="100000"/>
              <a:defRPr sz="16000"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_horizontal-02.jpg" id="138" name="Shape 138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ctrTitle"/>
          </p:nvPr>
        </p:nvSpPr>
        <p:spPr>
          <a:xfrm>
            <a:off x="547835" y="3784322"/>
            <a:ext cx="9210900" cy="810300"/>
          </a:xfrm>
          <a:prstGeom prst="rect">
            <a:avLst/>
          </a:prstGeom>
        </p:spPr>
        <p:txBody>
          <a:bodyPr anchorCtr="0" anchor="b" bIns="121900" lIns="121900" rIns="121900" wrap="square" tIns="121900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69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69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69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69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69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69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69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599091" y="4447578"/>
            <a:ext cx="7025100" cy="7605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roxima Nova"/>
              <a:buNone/>
              <a:defRPr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 KO_5.png"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00" y="1755389"/>
            <a:ext cx="2734901" cy="273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 KO_5.png" id="143" name="Shape 143"/>
          <p:cNvPicPr preferRelativeResize="0"/>
          <p:nvPr/>
        </p:nvPicPr>
        <p:blipFill rotWithShape="1">
          <a:blip r:embed="rId3">
            <a:alphaModFix/>
          </a:blip>
          <a:srcRect b="28535" l="0" r="0" t="0"/>
          <a:stretch/>
        </p:blipFill>
        <p:spPr>
          <a:xfrm>
            <a:off x="4403233" y="904200"/>
            <a:ext cx="3385500" cy="241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4534133" y="3395267"/>
            <a:ext cx="3123600" cy="698700"/>
          </a:xfrm>
          <a:prstGeom prst="rect">
            <a:avLst/>
          </a:prstGeom>
          <a:solidFill>
            <a:srgbClr val="FFFFFF">
              <a:alpha val="8540"/>
            </a:srgbClr>
          </a:solidFill>
          <a:ln>
            <a:noFill/>
          </a:ln>
        </p:spPr>
        <p:txBody>
          <a:bodyPr anchorCtr="0" anchor="t" bIns="121900" lIns="121900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roxima Nova"/>
              <a:buNone/>
            </a:pPr>
            <a:r>
              <a:rPr b="1" lang="en-US" sz="3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843067" y="4119782"/>
            <a:ext cx="4527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roxima Nova"/>
              <a:buNone/>
            </a:pPr>
            <a:r>
              <a:rPr lang="en-US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End 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 KO_5.png"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00" y="1755389"/>
            <a:ext cx="2734901" cy="2734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572067" y="3621703"/>
            <a:ext cx="52251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 !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40374" y="4424682"/>
            <a:ext cx="66084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end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2823733" y="4001955"/>
            <a:ext cx="6336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roxima Nova"/>
              <a:buNone/>
            </a:pPr>
            <a:r>
              <a:rPr b="1" lang="en-US" sz="4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 KO_5.png" id="154" name="Shape 154"/>
          <p:cNvPicPr preferRelativeResize="0"/>
          <p:nvPr/>
        </p:nvPicPr>
        <p:blipFill rotWithShape="1">
          <a:blip r:embed="rId3">
            <a:alphaModFix/>
          </a:blip>
          <a:srcRect b="30396" l="0" r="0" t="0"/>
          <a:stretch/>
        </p:blipFill>
        <p:spPr>
          <a:xfrm>
            <a:off x="3711000" y="351500"/>
            <a:ext cx="4784599" cy="33303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Shape 155"/>
          <p:cNvCxnSpPr/>
          <p:nvPr/>
        </p:nvCxnSpPr>
        <p:spPr>
          <a:xfrm>
            <a:off x="2823898" y="3894800"/>
            <a:ext cx="63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6" name="Shape 156"/>
          <p:cNvSpPr txBox="1"/>
          <p:nvPr/>
        </p:nvSpPr>
        <p:spPr>
          <a:xfrm>
            <a:off x="2816682" y="4709764"/>
            <a:ext cx="6371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roxima Nova"/>
              <a:buNone/>
            </a:pPr>
            <a:r>
              <a:rPr lang="en-US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09600" y="1481138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wrap="square" tIns="121900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lvl="1" marL="620712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lvl="2" marL="858837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x="8970433" y="6408739"/>
            <a:ext cx="255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5839884" y="6408739"/>
            <a:ext cx="3134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11529484" y="6408739"/>
            <a:ext cx="48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2450367" y="4010350"/>
            <a:ext cx="7206000" cy="6231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b="1" sz="4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buSzPct val="100000"/>
              <a:defRPr sz="6900"/>
            </a:lvl2pPr>
            <a:lvl3pPr lvl="2" rtl="0" algn="ctr">
              <a:spcBef>
                <a:spcPts val="0"/>
              </a:spcBef>
              <a:buSzPct val="100000"/>
              <a:defRPr sz="6900"/>
            </a:lvl3pPr>
            <a:lvl4pPr lvl="3" rtl="0" algn="ctr">
              <a:spcBef>
                <a:spcPts val="0"/>
              </a:spcBef>
              <a:buSzPct val="100000"/>
              <a:defRPr sz="6900"/>
            </a:lvl4pPr>
            <a:lvl5pPr lvl="4" rtl="0" algn="ctr">
              <a:spcBef>
                <a:spcPts val="0"/>
              </a:spcBef>
              <a:buSzPct val="100000"/>
              <a:defRPr sz="6900"/>
            </a:lvl5pPr>
            <a:lvl6pPr lvl="5" rtl="0" algn="ctr">
              <a:spcBef>
                <a:spcPts val="0"/>
              </a:spcBef>
              <a:buSzPct val="100000"/>
              <a:defRPr sz="6900"/>
            </a:lvl6pPr>
            <a:lvl7pPr lvl="6" rtl="0" algn="ctr">
              <a:spcBef>
                <a:spcPts val="0"/>
              </a:spcBef>
              <a:buSzPct val="100000"/>
              <a:defRPr sz="6900"/>
            </a:lvl7pPr>
            <a:lvl8pPr lvl="7" rtl="0" algn="ctr">
              <a:spcBef>
                <a:spcPts val="0"/>
              </a:spcBef>
              <a:buSzPct val="100000"/>
              <a:defRPr sz="6900"/>
            </a:lvl8pPr>
            <a:lvl9pPr lvl="8" rtl="0" algn="ctr">
              <a:spcBef>
                <a:spcPts val="0"/>
              </a:spcBef>
              <a:buSzPct val="100000"/>
              <a:defRPr sz="6900"/>
            </a:lvl9pPr>
          </a:lstStyle>
          <a:p/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2680900" y="4706800"/>
            <a:ext cx="6668100" cy="2904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roxima Nova"/>
              <a:buNone/>
              <a:defRPr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 KO_5.png" id="33" name="Shape 33"/>
          <p:cNvPicPr preferRelativeResize="0"/>
          <p:nvPr/>
        </p:nvPicPr>
        <p:blipFill rotWithShape="1">
          <a:blip r:embed="rId3">
            <a:alphaModFix/>
          </a:blip>
          <a:srcRect b="30396" l="0" r="0" t="0"/>
          <a:stretch/>
        </p:blipFill>
        <p:spPr>
          <a:xfrm>
            <a:off x="3711000" y="351500"/>
            <a:ext cx="4784599" cy="33303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Shape 34"/>
          <p:cNvCxnSpPr/>
          <p:nvPr/>
        </p:nvCxnSpPr>
        <p:spPr>
          <a:xfrm>
            <a:off x="2823898" y="3894800"/>
            <a:ext cx="63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039200" y="3287703"/>
            <a:ext cx="6261600" cy="711900"/>
          </a:xfrm>
          <a:prstGeom prst="rect">
            <a:avLst/>
          </a:prstGeom>
          <a:solidFill>
            <a:srgbClr val="FFFFFF">
              <a:alpha val="8540"/>
            </a:srgbClr>
          </a:solidFill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sz="2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754" y="2340974"/>
            <a:ext cx="818633" cy="81863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>
            <p:ph idx="2" type="title"/>
          </p:nvPr>
        </p:nvSpPr>
        <p:spPr>
          <a:xfrm>
            <a:off x="5669431" y="2579439"/>
            <a:ext cx="6112800" cy="5247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b="1" sz="32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795500" y="3772800"/>
            <a:ext cx="7732500" cy="8229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>
              <a:spcBef>
                <a:spcPts val="0"/>
              </a:spcBef>
              <a:buClr>
                <a:schemeClr val="lt1"/>
              </a:buClr>
              <a:buFont typeface="Proxima Nova"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3" name="Shape 43"/>
          <p:cNvSpPr/>
          <p:nvPr/>
        </p:nvSpPr>
        <p:spPr>
          <a:xfrm rot="-5400000">
            <a:off x="5880442" y="3396344"/>
            <a:ext cx="320400" cy="32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ogo.png"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100" y="2439233"/>
            <a:ext cx="1078734" cy="129633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>
            <p:ph idx="2" type="title"/>
          </p:nvPr>
        </p:nvSpPr>
        <p:spPr>
          <a:xfrm>
            <a:off x="6189913" y="3356285"/>
            <a:ext cx="4943700" cy="4689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b="1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15600" y="3935033"/>
            <a:ext cx="11360700" cy="7767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defRPr sz="4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logo.png"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746" y="1959867"/>
            <a:ext cx="1047106" cy="12583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Shape 50"/>
          <p:cNvCxnSpPr/>
          <p:nvPr/>
        </p:nvCxnSpPr>
        <p:spPr>
          <a:xfrm>
            <a:off x="3287100" y="3894800"/>
            <a:ext cx="5626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1" name="Shape 51"/>
          <p:cNvSpPr txBox="1"/>
          <p:nvPr>
            <p:ph idx="2" type="title"/>
          </p:nvPr>
        </p:nvSpPr>
        <p:spPr>
          <a:xfrm>
            <a:off x="1733196" y="3118367"/>
            <a:ext cx="8708400" cy="7767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buFont typeface="Proxima Nova Semibold"/>
              <a:defRPr sz="47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buSzPct val="100000"/>
              <a:buFont typeface="Proxima Nova Semibold"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buSzPct val="100000"/>
              <a:buFont typeface="Proxima Nova Semibold"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buSzPct val="100000"/>
              <a:buFont typeface="Proxima Nova Semibold"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buSzPct val="100000"/>
              <a:buFont typeface="Proxima Nova Semibold"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buSzPct val="100000"/>
              <a:buFont typeface="Proxima Nova Semibold"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buSzPct val="100000"/>
              <a:buFont typeface="Proxima Nova Semibold"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buSzPct val="100000"/>
              <a:buFont typeface="Proxima Nova Semibold"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buSzPct val="100000"/>
              <a:buFont typeface="Proxima Nova Semibold"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0" y="372633"/>
            <a:ext cx="3490500" cy="3432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15600" y="1863300"/>
            <a:ext cx="11360700" cy="42285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Alice_Logo_horizontal-02.jpg" id="58" name="Shape 58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415600" y="1947933"/>
            <a:ext cx="5042400" cy="41439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5979667" y="1947967"/>
            <a:ext cx="5740500" cy="41439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3" name="Shape 63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/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0" y="372633"/>
            <a:ext cx="3659700" cy="3432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3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66" name="Shape 66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Shape 67"/>
          <p:cNvCxnSpPr/>
          <p:nvPr/>
        </p:nvCxnSpPr>
        <p:spPr>
          <a:xfrm>
            <a:off x="5778183" y="2501933"/>
            <a:ext cx="0" cy="3036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 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218967" y="1947933"/>
            <a:ext cx="5126700" cy="4143900"/>
          </a:xfrm>
          <a:prstGeom prst="rect">
            <a:avLst/>
          </a:prstGeom>
        </p:spPr>
        <p:txBody>
          <a:bodyPr anchorCtr="0" anchor="t" bIns="121900" lIns="121900" rIns="121900" wrap="square" tIns="12190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1" name="Shape 71"/>
          <p:cNvSpPr/>
          <p:nvPr/>
        </p:nvSpPr>
        <p:spPr>
          <a:xfrm>
            <a:off x="0" y="372633"/>
            <a:ext cx="3180300" cy="3432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/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Proxima Nova"/>
              <a:defRPr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buClr>
                <a:srgbClr val="253446"/>
              </a:buClr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74" name="Shape 74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10041667" y="271033"/>
            <a:ext cx="1851999" cy="580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hape 75"/>
          <p:cNvCxnSpPr/>
          <p:nvPr/>
        </p:nvCxnSpPr>
        <p:spPr>
          <a:xfrm>
            <a:off x="5778183" y="2501933"/>
            <a:ext cx="0" cy="3036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15600" y="8513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wrap="square" tIns="121900"/>
          <a:lstStyle>
            <a:lvl1pPr lvl="0" rtl="0" algn="ctr">
              <a:spcBef>
                <a:spcPts val="0"/>
              </a:spcBef>
              <a:buClr>
                <a:srgbClr val="253446"/>
              </a:buClr>
              <a:buSzPct val="100000"/>
              <a:buFont typeface="Proxima Nova"/>
              <a:buNone/>
              <a:defRPr sz="4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15600" y="2081900"/>
            <a:ext cx="11360700" cy="4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wrap="square" tIns="12190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lice.org/?post_type=lessons&amp;p=1505939&amp;preview=tru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jpg"/><Relationship Id="rId4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jpg"/><Relationship Id="rId4" Type="http://schemas.openxmlformats.org/officeDocument/2006/relationships/image" Target="../media/image4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jpg"/><Relationship Id="rId4" Type="http://schemas.openxmlformats.org/officeDocument/2006/relationships/image" Target="../media/image3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jpg"/><Relationship Id="rId4" Type="http://schemas.openxmlformats.org/officeDocument/2006/relationships/image" Target="../media/image4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jpg"/><Relationship Id="rId4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ctrTitle"/>
          </p:nvPr>
        </p:nvSpPr>
        <p:spPr>
          <a:xfrm>
            <a:off x="547835" y="3784322"/>
            <a:ext cx="9210900" cy="810300"/>
          </a:xfrm>
          <a:prstGeom prst="rect">
            <a:avLst/>
          </a:prstGeom>
        </p:spPr>
        <p:txBody>
          <a:bodyPr anchorCtr="0" anchor="b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169" name="Shape 169"/>
          <p:cNvSpPr txBox="1"/>
          <p:nvPr>
            <p:ph idx="1" type="subTitle"/>
          </p:nvPr>
        </p:nvSpPr>
        <p:spPr>
          <a:xfrm>
            <a:off x="599091" y="4447578"/>
            <a:ext cx="7025100" cy="760500"/>
          </a:xfrm>
          <a:prstGeom prst="rect">
            <a:avLst/>
          </a:prstGeom>
        </p:spPr>
        <p:txBody>
          <a:bodyPr anchorCtr="0" anchor="t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 u="sng">
                <a:solidFill>
                  <a:srgbClr val="0073AA"/>
                </a:solidFill>
                <a:hlinkClick r:id="rId3"/>
              </a:rPr>
              <a:t>http://www.alice.org/resources/lessons/control-structures-overview/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218967" y="2176533"/>
            <a:ext cx="5126700" cy="41439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500"/>
              <a:t>Computers don’t get bored or tired and are happy to do the same thing over and over again.  Lots of time </a:t>
            </a:r>
            <a:r>
              <a:rPr lang="en-US" sz="1500"/>
              <a:t>you may want the same action to be repeated a number of times.  There are 3 ways in Alice you can achieve this.</a:t>
            </a:r>
          </a:p>
          <a:p>
            <a:pPr lvl="0">
              <a:spcBef>
                <a:spcPts val="0"/>
              </a:spcBef>
              <a:buNone/>
            </a:pPr>
            <a:r>
              <a:rPr lang="en-US" sz="1500"/>
              <a:t>A </a:t>
            </a:r>
            <a:r>
              <a:rPr b="1" lang="en-US" sz="1500"/>
              <a:t>count </a:t>
            </a:r>
            <a:r>
              <a:rPr lang="en-US" sz="1500"/>
              <a:t>loop defines how many times you want the program to execute the contained code.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500"/>
              <a:t>A </a:t>
            </a:r>
            <a:r>
              <a:rPr b="1" lang="en-US" sz="1500"/>
              <a:t>for each in </a:t>
            </a:r>
            <a:r>
              <a:rPr lang="en-US" sz="1500"/>
              <a:t>loop defines how many times and how you want the program to execute the contained code based on elements in an array.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500"/>
              <a:t>A </a:t>
            </a:r>
            <a:r>
              <a:rPr b="1" lang="en-US" sz="1500"/>
              <a:t>while</a:t>
            </a:r>
            <a:r>
              <a:rPr lang="en-US" sz="1500"/>
              <a:t> loop tells the program to continue to do the contained code until the defined condition is no longer accurate.</a:t>
            </a:r>
          </a:p>
        </p:txBody>
      </p:sp>
      <p:sp>
        <p:nvSpPr>
          <p:cNvPr id="255" name="Shape 255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256" name="Shape 256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Looping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2723"/>
          <a:stretch/>
        </p:blipFill>
        <p:spPr>
          <a:xfrm>
            <a:off x="1149100" y="2078675"/>
            <a:ext cx="3656577" cy="20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9100" y="3386772"/>
            <a:ext cx="3656576" cy="237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5">
            <a:alphaModFix/>
          </a:blip>
          <a:srcRect b="31351" l="0" r="0" t="0"/>
          <a:stretch/>
        </p:blipFill>
        <p:spPr>
          <a:xfrm>
            <a:off x="1149100" y="4709798"/>
            <a:ext cx="3656573" cy="150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1250" y="1863225"/>
            <a:ext cx="4515850" cy="257342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>
            <p:ph type="title"/>
          </p:nvPr>
        </p:nvSpPr>
        <p:spPr>
          <a:xfrm>
            <a:off x="0" y="372633"/>
            <a:ext cx="115563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415600" y="1852800"/>
            <a:ext cx="5148000" cy="42393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900"/>
              <a:t>A </a:t>
            </a:r>
            <a:r>
              <a:rPr b="1" lang="en-US" sz="1900"/>
              <a:t>count</a:t>
            </a:r>
            <a:r>
              <a:rPr b="1" lang="en-US" sz="1900"/>
              <a:t>_</a:t>
            </a:r>
            <a:r>
              <a:rPr lang="en-US" sz="1900"/>
              <a:t> block in Alice will execute a method the number of times that you define.</a:t>
            </a:r>
          </a:p>
          <a:p>
            <a:pPr lvl="0">
              <a:spcBef>
                <a:spcPts val="0"/>
              </a:spcBef>
              <a:buNone/>
            </a:pPr>
            <a:r>
              <a:rPr lang="en-US" sz="1900"/>
              <a:t>This is a great way to have your animation run the same animation multiple times without having to write the same code lots of times such as having a character do jumping jacks.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900"/>
              <a:t>The computer is not even breaking a sweat after 10.</a:t>
            </a:r>
          </a:p>
        </p:txBody>
      </p:sp>
      <p:sp>
        <p:nvSpPr>
          <p:cNvPr id="268" name="Shape 268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Count Loop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1250" y="3597025"/>
            <a:ext cx="4515850" cy="293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Shape 270"/>
          <p:cNvCxnSpPr/>
          <p:nvPr/>
        </p:nvCxnSpPr>
        <p:spPr>
          <a:xfrm rot="10800000">
            <a:off x="7217650" y="4712125"/>
            <a:ext cx="470100" cy="172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0" y="372633"/>
            <a:ext cx="115563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15600" y="1929000"/>
            <a:ext cx="5148000" cy="42393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900"/>
              <a:t>A </a:t>
            </a:r>
            <a:r>
              <a:rPr b="1" lang="en-US" sz="1900"/>
              <a:t>for each in_</a:t>
            </a:r>
            <a:r>
              <a:rPr lang="en-US" sz="1900"/>
              <a:t> block in Alice will execute the statements inside the block repeatedly for each element in an </a:t>
            </a:r>
            <a:r>
              <a:rPr b="1" lang="en-US" sz="1900"/>
              <a:t>array</a:t>
            </a:r>
            <a:r>
              <a:rPr lang="en-US" sz="190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900"/>
              <a:t>Additionally you can substitute the element from the array in each time the statements are executed to easily create complex animations.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900"/>
              <a:t>Using an array of characters you can repeat the same statements multiple times replacing it each time with a different character from the array to have a row of characters raise their arms in order and do the wave.</a:t>
            </a:r>
          </a:p>
        </p:txBody>
      </p:sp>
      <p:sp>
        <p:nvSpPr>
          <p:cNvPr id="278" name="Shape 278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For each In Loop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5875" y="1781275"/>
            <a:ext cx="4871003" cy="27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5875" y="3910550"/>
            <a:ext cx="4871001" cy="2528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Shape 281"/>
          <p:cNvCxnSpPr/>
          <p:nvPr/>
        </p:nvCxnSpPr>
        <p:spPr>
          <a:xfrm rot="10800000">
            <a:off x="7127475" y="4633700"/>
            <a:ext cx="1097700" cy="1494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218967" y="1947933"/>
            <a:ext cx="5126700" cy="41439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/>
              <a:t>A </a:t>
            </a:r>
            <a:r>
              <a:rPr b="1" lang="en-US" sz="1600"/>
              <a:t>while_</a:t>
            </a:r>
            <a:r>
              <a:rPr lang="en-US" sz="1600"/>
              <a:t> code block can be used to have your program execute the same instructions for an undefined amount of times based on conditions in the program.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/>
              <a:t>A </a:t>
            </a:r>
            <a:r>
              <a:rPr b="1" lang="en-US" sz="1600"/>
              <a:t>while_ </a:t>
            </a:r>
            <a:r>
              <a:rPr lang="en-US" sz="1600"/>
              <a:t>c</a:t>
            </a:r>
            <a:r>
              <a:rPr lang="en-US" sz="1600"/>
              <a:t>an be used to make an animation repeat for the duration of your program using a “while program is active” condition such as having clouds move across the sky.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/>
              <a:t>A </a:t>
            </a:r>
            <a:r>
              <a:rPr b="1" lang="en-US" sz="1600"/>
              <a:t>while_ </a:t>
            </a:r>
            <a:r>
              <a:rPr lang="en-US" sz="1600"/>
              <a:t>c</a:t>
            </a:r>
            <a:r>
              <a:rPr lang="en-US" sz="1600"/>
              <a:t>an be used to have an animation play only when a character is close enough to an object or looking at it such as having a dog jump up and down when the character is close to it.</a:t>
            </a:r>
          </a:p>
        </p:txBody>
      </p:sp>
      <p:sp>
        <p:nvSpPr>
          <p:cNvPr id="288" name="Shape 288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289" name="Shape 289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While Loop</a:t>
            </a:r>
            <a:r>
              <a:rPr lang="en-US"/>
              <a:t> 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2505"/>
          <a:stretch/>
        </p:blipFill>
        <p:spPr>
          <a:xfrm>
            <a:off x="613500" y="1889150"/>
            <a:ext cx="4712424" cy="26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500" y="3589335"/>
            <a:ext cx="4712441" cy="28336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Shape 292"/>
          <p:cNvCxnSpPr/>
          <p:nvPr/>
        </p:nvCxnSpPr>
        <p:spPr>
          <a:xfrm rot="10800000">
            <a:off x="1170700" y="4765475"/>
            <a:ext cx="1090500" cy="156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218967" y="1947933"/>
            <a:ext cx="5126700" cy="41439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-US"/>
              <a:t>You can put control structures inside of other control structures.  This will come in very handy when trying to synchronize when events happen.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/>
              <a:t>In Alice you will often want to have multiple do in orders nested inside a do together to enable multiple different characters to simultaneously do a string of different actions.</a:t>
            </a:r>
          </a:p>
        </p:txBody>
      </p:sp>
      <p:sp>
        <p:nvSpPr>
          <p:cNvPr id="299" name="Shape 299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300" name="Shape 300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Nested Code Blocks</a:t>
            </a:r>
            <a:r>
              <a:rPr lang="en-US"/>
              <a:t> 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900" y="3720560"/>
            <a:ext cx="4068360" cy="281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4">
            <a:alphaModFix/>
          </a:blip>
          <a:srcRect b="0" l="0" r="0" t="9469"/>
          <a:stretch/>
        </p:blipFill>
        <p:spPr>
          <a:xfrm>
            <a:off x="954900" y="1787025"/>
            <a:ext cx="4068357" cy="255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Shape 303"/>
          <p:cNvCxnSpPr/>
          <p:nvPr/>
        </p:nvCxnSpPr>
        <p:spPr>
          <a:xfrm rot="10800000">
            <a:off x="1285900" y="2344600"/>
            <a:ext cx="2234400" cy="1924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4" name="Shape 304"/>
          <p:cNvCxnSpPr/>
          <p:nvPr/>
        </p:nvCxnSpPr>
        <p:spPr>
          <a:xfrm flipH="1" rot="10800000">
            <a:off x="1019825" y="2774500"/>
            <a:ext cx="408000" cy="1494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5" name="Shape 305"/>
          <p:cNvCxnSpPr/>
          <p:nvPr/>
        </p:nvCxnSpPr>
        <p:spPr>
          <a:xfrm rot="10800000">
            <a:off x="1339025" y="4756400"/>
            <a:ext cx="1019700" cy="168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6" name="Shape 306"/>
          <p:cNvCxnSpPr/>
          <p:nvPr/>
        </p:nvCxnSpPr>
        <p:spPr>
          <a:xfrm rot="10800000">
            <a:off x="1551900" y="5004650"/>
            <a:ext cx="2154600" cy="1445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795500" y="3772800"/>
            <a:ext cx="7732500" cy="8229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Tips and Tricks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0" y="372633"/>
            <a:ext cx="33423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Tips and Tricks</a:t>
            </a:r>
          </a:p>
        </p:txBody>
      </p:sp>
      <p:sp>
        <p:nvSpPr>
          <p:cNvPr id="319" name="Shape 319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Achieving Different Movements</a:t>
            </a:r>
          </a:p>
        </p:txBody>
      </p:sp>
      <p:sp>
        <p:nvSpPr>
          <p:cNvPr id="320" name="Shape 320"/>
          <p:cNvSpPr txBox="1"/>
          <p:nvPr>
            <p:ph idx="4294967295" type="body"/>
          </p:nvPr>
        </p:nvSpPr>
        <p:spPr>
          <a:xfrm>
            <a:off x="533400" y="1863225"/>
            <a:ext cx="32004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7937" lvl="0" marL="109537" marR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i="0" lang="en-US" sz="1500" u="none" cap="none" strike="noStrike">
                <a:solidFill>
                  <a:schemeClr val="dk1"/>
                </a:solidFill>
              </a:rPr>
              <a:t>Diagonal move</a:t>
            </a:r>
          </a:p>
          <a:p>
            <a:pPr indent="-7937" lvl="0" marL="566737" marR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i="1" lang="en-US" sz="1500" u="none" cap="none" strike="noStrike">
                <a:solidFill>
                  <a:schemeClr val="dk1"/>
                </a:solidFill>
              </a:rPr>
              <a:t>Do together</a:t>
            </a:r>
          </a:p>
          <a:p>
            <a:pPr indent="-7937" lvl="0" marL="1023937" marR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i="1" lang="en-US" sz="1500" u="none" cap="none" strike="noStrike">
                <a:solidFill>
                  <a:schemeClr val="dk1"/>
                </a:solidFill>
              </a:rPr>
              <a:t>Move forward 1 meter</a:t>
            </a:r>
          </a:p>
          <a:p>
            <a:pPr indent="-7937" lvl="0" marL="1023937" marR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i="1" lang="en-US" sz="1500" u="none" cap="none" strike="noStrike">
                <a:solidFill>
                  <a:schemeClr val="dk1"/>
                </a:solidFill>
              </a:rPr>
              <a:t>Move left 1 meter</a:t>
            </a:r>
          </a:p>
          <a:p>
            <a:pPr indent="-239712" lvl="1" marL="620712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53333"/>
              <a:buFont typeface="Verdana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-239712" lvl="1" marL="620712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53333"/>
              <a:buFont typeface="Verdana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4403963" y="1863225"/>
            <a:ext cx="3429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Move on a slope</a:t>
            </a:r>
          </a:p>
          <a:p>
            <a:pPr indent="-6350" lvl="2" marL="603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i="1" lang="en-US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 together</a:t>
            </a:r>
          </a:p>
          <a:p>
            <a:pPr indent="0" lvl="3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i="1" lang="en-US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Move forward 1 meter</a:t>
            </a:r>
          </a:p>
          <a:p>
            <a:pPr indent="0" lvl="3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i="1" lang="en-US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Move up1 meter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8428775" y="1863225"/>
            <a:ext cx="3200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Move on an arc</a:t>
            </a:r>
          </a:p>
          <a:p>
            <a:pPr indent="-6350" lvl="2" marL="603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i="1" lang="en-US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 together</a:t>
            </a:r>
          </a:p>
          <a:p>
            <a:pPr indent="0" lvl="3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i="1" lang="en-US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Move forward 2 meter</a:t>
            </a:r>
          </a:p>
          <a:p>
            <a:pPr indent="0" lvl="3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i="1" lang="en-US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Turn right .5 rotations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982" y="3880104"/>
            <a:ext cx="3060600" cy="21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3880100"/>
            <a:ext cx="2906400" cy="21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8764" y="3880101"/>
            <a:ext cx="3018186" cy="21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Tips and Tricks</a:t>
            </a:r>
          </a:p>
        </p:txBody>
      </p:sp>
      <p:sp>
        <p:nvSpPr>
          <p:cNvPr id="332" name="Shape 332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Synchronization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218967" y="1947933"/>
            <a:ext cx="5126700" cy="41439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Remember that each Alice statement defaults to a duration of 1 second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When using a do together you will need to change a single statement duration detail  to 3 seconds if you want it to take the same amount of time of another animation that is comprised of 3 separate statements.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9469"/>
          <a:stretch/>
        </p:blipFill>
        <p:spPr>
          <a:xfrm>
            <a:off x="492524" y="2570925"/>
            <a:ext cx="4652901" cy="292510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/>
          <p:nvPr/>
        </p:nvSpPr>
        <p:spPr>
          <a:xfrm>
            <a:off x="3174475" y="3089500"/>
            <a:ext cx="904500" cy="3813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Tips and Tricks</a:t>
            </a:r>
          </a:p>
        </p:txBody>
      </p:sp>
      <p:sp>
        <p:nvSpPr>
          <p:cNvPr id="342" name="Shape 342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Dissolving and Converting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218967" y="1947933"/>
            <a:ext cx="5126700" cy="41439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Right clicking on a </a:t>
            </a:r>
            <a:r>
              <a:rPr lang="en-US"/>
              <a:t>control</a:t>
            </a:r>
            <a:r>
              <a:rPr lang="en-US"/>
              <a:t> structure will allow you to: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dissolve</a:t>
            </a:r>
            <a:r>
              <a:rPr lang="en-US"/>
              <a:t> constructed </a:t>
            </a:r>
            <a:r>
              <a:rPr lang="en-US"/>
              <a:t>control</a:t>
            </a:r>
            <a:r>
              <a:rPr lang="en-US"/>
              <a:t> structures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change a do together into a do in order or vice versa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17152"/>
            <a:ext cx="5126701" cy="355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is a Control Structure?</a:t>
            </a:r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>
            <a:off x="0" y="372633"/>
            <a:ext cx="34905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15600" y="1863300"/>
            <a:ext cx="11360700" cy="4228500"/>
          </a:xfrm>
          <a:prstGeom prst="rect">
            <a:avLst/>
          </a:prstGeom>
        </p:spPr>
        <p:txBody>
          <a:bodyPr anchorCtr="0" anchor="t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 control structure is a programming element that controls which statements in a program are executed and in what order. Types of control structures in Alice are: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Sequential:  </a:t>
            </a:r>
            <a:r>
              <a:rPr i="1" lang="en-US"/>
              <a:t>Do in Order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Concurrent:  </a:t>
            </a:r>
            <a:r>
              <a:rPr i="1" lang="en-US"/>
              <a:t>Do Together</a:t>
            </a:r>
            <a:r>
              <a:rPr lang="en-US"/>
              <a:t> and </a:t>
            </a:r>
            <a:r>
              <a:rPr i="1" lang="en-US"/>
              <a:t>Each In_Together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Conditional:  </a:t>
            </a:r>
            <a:r>
              <a:rPr i="1" lang="en-US"/>
              <a:t>If_</a:t>
            </a:r>
          </a:p>
          <a:p>
            <a:pPr indent="-381000" lvl="0" marL="457200" rtl="0">
              <a:spcBef>
                <a:spcPts val="0"/>
              </a:spcBef>
            </a:pPr>
            <a:r>
              <a:rPr lang="en-US"/>
              <a:t>Repetition:  </a:t>
            </a:r>
            <a:r>
              <a:rPr i="1" lang="en-US"/>
              <a:t>Count_</a:t>
            </a:r>
            <a:r>
              <a:rPr lang="en-US"/>
              <a:t> </a:t>
            </a:r>
            <a:r>
              <a:rPr i="1" lang="en-US"/>
              <a:t>For Each In_ </a:t>
            </a:r>
            <a:r>
              <a:rPr lang="en-US"/>
              <a:t>and </a:t>
            </a:r>
            <a:r>
              <a:rPr i="1" lang="en-US"/>
              <a:t>While_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Control Panel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218967" y="1947933"/>
            <a:ext cx="5126700" cy="41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25" lIns="89875" rIns="89875" wrap="square" tIns="44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8BBF2"/>
              </a:buClr>
              <a:buSzPct val="25000"/>
              <a:buFont typeface="Noto Sans Symbols"/>
              <a:buNone/>
            </a:pPr>
            <a:r>
              <a:rPr i="0" lang="en-US" u="none" cap="none" strike="noStrike"/>
              <a:t>The control panel </a:t>
            </a:r>
            <a:r>
              <a:rPr lang="en-US"/>
              <a:t>is where you find the control structure elements that you can use in your Alice programs.</a:t>
            </a:r>
          </a:p>
        </p:txBody>
      </p:sp>
      <p:pic>
        <p:nvPicPr>
          <p:cNvPr descr="ControlBig.jpg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0" y="2040896"/>
            <a:ext cx="5486400" cy="362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rolPanel.jpg"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6084747"/>
            <a:ext cx="10871100" cy="29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Shape 187"/>
          <p:cNvCxnSpPr>
            <a:stCxn id="185" idx="2"/>
            <a:endCxn id="186" idx="0"/>
          </p:cNvCxnSpPr>
          <p:nvPr/>
        </p:nvCxnSpPr>
        <p:spPr>
          <a:xfrm>
            <a:off x="3149600" y="5663996"/>
            <a:ext cx="2895600" cy="4209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lg" w="lg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188" name="Shape 188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0" y="372633"/>
            <a:ext cx="115563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15600" y="1929000"/>
            <a:ext cx="5148000" cy="42393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900"/>
              <a:t>When you drag a control structure into your program they create code blocks that have empty areas that allow you to add statements into the block.</a:t>
            </a:r>
          </a:p>
          <a:p>
            <a:pPr lvl="0">
              <a:spcBef>
                <a:spcPts val="0"/>
              </a:spcBef>
              <a:buNone/>
            </a:pPr>
            <a:r>
              <a:rPr lang="en-US" sz="1900"/>
              <a:t>Each type of code block will have different required fields and formats based on how they will function.</a:t>
            </a:r>
          </a:p>
        </p:txBody>
      </p:sp>
      <p:sp>
        <p:nvSpPr>
          <p:cNvPr id="196" name="Shape 196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Code Blocks 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200" y="2015625"/>
            <a:ext cx="4556301" cy="43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218967" y="1947933"/>
            <a:ext cx="5126700" cy="41439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most basic control structure in Alice is a </a:t>
            </a:r>
            <a:r>
              <a:rPr b="1" lang="en-US"/>
              <a:t>do in order</a:t>
            </a:r>
            <a:r>
              <a:rPr lang="en-US"/>
              <a:t> block.  A </a:t>
            </a:r>
            <a:r>
              <a:rPr b="1" lang="en-US"/>
              <a:t>do in order block </a:t>
            </a:r>
            <a:r>
              <a:rPr lang="en-US"/>
              <a:t> will tell the program to execute the enclosed statements</a:t>
            </a:r>
            <a:r>
              <a:rPr lang="en-US"/>
              <a:t> in sequence (one after another).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All methods in Alice start with a </a:t>
            </a:r>
            <a:r>
              <a:rPr b="1" lang="en-US"/>
              <a:t>do in order</a:t>
            </a:r>
            <a:r>
              <a:rPr lang="en-US"/>
              <a:t> control structure as the default behavior.</a:t>
            </a:r>
          </a:p>
        </p:txBody>
      </p:sp>
      <p:sp>
        <p:nvSpPr>
          <p:cNvPr id="204" name="Shape 204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205" name="Shape 205"/>
          <p:cNvSpPr txBox="1"/>
          <p:nvPr>
            <p:ph idx="2" type="title"/>
          </p:nvPr>
        </p:nvSpPr>
        <p:spPr>
          <a:xfrm>
            <a:off x="346367" y="95011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Do In Order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402" y="2538567"/>
            <a:ext cx="4785900" cy="29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218967" y="1947933"/>
            <a:ext cx="5126700" cy="41439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 </a:t>
            </a:r>
            <a:r>
              <a:rPr b="1" lang="en-US"/>
              <a:t>do together</a:t>
            </a:r>
            <a:r>
              <a:rPr lang="en-US"/>
              <a:t> code</a:t>
            </a:r>
            <a:r>
              <a:rPr lang="en-US"/>
              <a:t> block can be used to execute all of the statements in the block at the same time.  </a:t>
            </a:r>
            <a:r>
              <a:rPr b="1" lang="en-US"/>
              <a:t>Do together</a:t>
            </a:r>
            <a:r>
              <a:rPr lang="en-US"/>
              <a:t> is very helpful for things like:</a:t>
            </a:r>
          </a:p>
          <a:p>
            <a:pPr indent="-349250" lvl="0" marL="4572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US"/>
              <a:t>complex movement such having a fish move forward while having it’s tail swish at the same time.</a:t>
            </a:r>
          </a:p>
          <a:p>
            <a:pPr indent="-349250" lvl="0" marL="457200" rtl="0">
              <a:spcBef>
                <a:spcPts val="0"/>
              </a:spcBef>
              <a:buChar char="-"/>
            </a:pPr>
            <a:r>
              <a:rPr lang="en-US"/>
              <a:t>having multiple characters animating at the same time.</a:t>
            </a:r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214" name="Shape 214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Do Together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12487"/>
          <a:stretch/>
        </p:blipFill>
        <p:spPr>
          <a:xfrm>
            <a:off x="677525" y="2027399"/>
            <a:ext cx="4519377" cy="22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525" y="3864418"/>
            <a:ext cx="4519376" cy="20459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Shape 217"/>
          <p:cNvCxnSpPr/>
          <p:nvPr/>
        </p:nvCxnSpPr>
        <p:spPr>
          <a:xfrm rot="10800000">
            <a:off x="1184838" y="4602132"/>
            <a:ext cx="1728900" cy="1099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0" y="372633"/>
            <a:ext cx="115563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15600" y="1852800"/>
            <a:ext cx="5148000" cy="42393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900"/>
              <a:t>An </a:t>
            </a:r>
            <a:r>
              <a:rPr b="1" lang="en-US" sz="1900"/>
              <a:t>each in_</a:t>
            </a:r>
            <a:r>
              <a:rPr lang="en-US" sz="1900"/>
              <a:t> </a:t>
            </a:r>
            <a:r>
              <a:rPr b="1" lang="en-US" sz="1900"/>
              <a:t>together </a:t>
            </a:r>
            <a:r>
              <a:rPr lang="en-US" sz="1900"/>
              <a:t>block in Alice is a do together control structure that includes the use of an array.  It will execute the statements in the block at the same time for all of the elements in the array.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900"/>
              <a:t>An </a:t>
            </a:r>
            <a:r>
              <a:rPr b="1" lang="en-US" sz="1900"/>
              <a:t>each in_together </a:t>
            </a:r>
            <a:r>
              <a:rPr lang="en-US" sz="1900"/>
              <a:t>c</a:t>
            </a:r>
            <a:r>
              <a:rPr lang="en-US" sz="1900"/>
              <a:t>an be used to have a whole group of characters perform the same action simultaneously such as having a row of characters dancing at the same time.</a:t>
            </a:r>
          </a:p>
        </p:txBody>
      </p:sp>
      <p:sp>
        <p:nvSpPr>
          <p:cNvPr id="225" name="Shape 225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Each In Together</a:t>
            </a:r>
            <a:r>
              <a:rPr lang="en-US"/>
              <a:t> 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7372" l="0" r="0" t="6598"/>
          <a:stretch/>
        </p:blipFill>
        <p:spPr>
          <a:xfrm>
            <a:off x="6451340" y="1931525"/>
            <a:ext cx="5148001" cy="24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1341" y="3997763"/>
            <a:ext cx="5148000" cy="2264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Shape 228"/>
          <p:cNvCxnSpPr/>
          <p:nvPr/>
        </p:nvCxnSpPr>
        <p:spPr>
          <a:xfrm rot="10800000">
            <a:off x="6801175" y="4845150"/>
            <a:ext cx="1250100" cy="1338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218967" y="2063203"/>
            <a:ext cx="5126700" cy="41439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700"/>
              <a:t>Many times in a program you want something to execute only under certain circumstances.  In many programs this is expressed using an </a:t>
            </a:r>
            <a:r>
              <a:rPr b="1" lang="en-US" sz="1700"/>
              <a:t>If_ else</a:t>
            </a:r>
            <a:r>
              <a:rPr lang="en-US" sz="1700"/>
              <a:t> statement.  This means that when this part of the program is being executed </a:t>
            </a:r>
            <a:r>
              <a:rPr b="1" lang="en-US" sz="1700"/>
              <a:t>if_</a:t>
            </a:r>
            <a:r>
              <a:rPr lang="en-US" sz="1700"/>
              <a:t> a certain condition is true or false such as “the timer has run out” do this set of directions otherwise (</a:t>
            </a:r>
            <a:r>
              <a:rPr b="1" lang="en-US" sz="1700"/>
              <a:t>else</a:t>
            </a:r>
            <a:r>
              <a:rPr lang="en-US" sz="1700"/>
              <a:t>) do this other set of directions such as “keep playing”.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700"/>
              <a:t>This structure is often paired with other patterns that allow it to be checked multiple times or after an event has changed conditions in the world.</a:t>
            </a:r>
          </a:p>
        </p:txBody>
      </p:sp>
      <p:sp>
        <p:nvSpPr>
          <p:cNvPr id="235" name="Shape 235"/>
          <p:cNvSpPr txBox="1"/>
          <p:nvPr>
            <p:ph type="title"/>
          </p:nvPr>
        </p:nvSpPr>
        <p:spPr>
          <a:xfrm>
            <a:off x="0" y="372633"/>
            <a:ext cx="37935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236" name="Shape 236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If Else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25" y="2091828"/>
            <a:ext cx="4502450" cy="24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 b="60558" l="0" r="0" t="0"/>
          <a:stretch/>
        </p:blipFill>
        <p:spPr>
          <a:xfrm>
            <a:off x="681325" y="4560374"/>
            <a:ext cx="4502451" cy="13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0" y="372633"/>
            <a:ext cx="11556300" cy="3432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Control Structures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15600" y="1852800"/>
            <a:ext cx="5148000" cy="42393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900"/>
              <a:t>In Alice you will use conditionals in conjunction with event listeners for things like </a:t>
            </a:r>
            <a:r>
              <a:rPr b="1" lang="en-US" sz="1900"/>
              <a:t>if</a:t>
            </a:r>
            <a:r>
              <a:rPr lang="en-US" sz="1900"/>
              <a:t> a key is pressed or </a:t>
            </a:r>
            <a:r>
              <a:rPr b="1" lang="en-US" sz="1900"/>
              <a:t>if</a:t>
            </a:r>
            <a:r>
              <a:rPr lang="en-US" sz="1900"/>
              <a:t> the mouse is clicked.</a:t>
            </a:r>
          </a:p>
          <a:p>
            <a:pPr lvl="0">
              <a:spcBef>
                <a:spcPts val="0"/>
              </a:spcBef>
              <a:buNone/>
            </a:pPr>
            <a:r>
              <a:rPr lang="en-US" sz="1900"/>
              <a:t>You may also use a conditional with a loop to continuously check to see </a:t>
            </a:r>
            <a:r>
              <a:rPr b="1" lang="en-US" sz="1900"/>
              <a:t>if</a:t>
            </a:r>
            <a:r>
              <a:rPr lang="en-US" sz="1900"/>
              <a:t> a score has been reached or a timer has run out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900"/>
              <a:t>In order to use conditionals you may need to use functions, variables, and/or events</a:t>
            </a:r>
          </a:p>
        </p:txBody>
      </p:sp>
      <p:sp>
        <p:nvSpPr>
          <p:cNvPr id="246" name="Shape 246"/>
          <p:cNvSpPr txBox="1"/>
          <p:nvPr>
            <p:ph idx="2" type="title"/>
          </p:nvPr>
        </p:nvSpPr>
        <p:spPr>
          <a:xfrm>
            <a:off x="359167" y="907767"/>
            <a:ext cx="11360700" cy="763500"/>
          </a:xfrm>
          <a:prstGeom prst="rect">
            <a:avLst/>
          </a:prstGeom>
        </p:spPr>
        <p:txBody>
          <a:bodyPr anchorCtr="0" anchor="ctr" bIns="121900" lIns="121900" rIns="121900" wrap="square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Conditional Constructions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400" y="1737800"/>
            <a:ext cx="3520324" cy="196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400" y="3464398"/>
            <a:ext cx="3520325" cy="297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ice Theme 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