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5143500" cx="9144000"/>
  <p:notesSz cx="6858000" cy="9144000"/>
  <p:embeddedFontLst>
    <p:embeddedFont>
      <p:font typeface="Proxima Nova"/>
      <p:regular r:id="rId43"/>
      <p:bold r:id="rId44"/>
      <p:italic r:id="rId45"/>
      <p:boldItalic r:id="rId46"/>
    </p:embeddedFont>
    <p:embeddedFont>
      <p:font typeface="Proxima Nova Semibold"/>
      <p:regular r:id="rId47"/>
      <p:bold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ProximaNova-bold.fntdata"/><Relationship Id="rId43" Type="http://schemas.openxmlformats.org/officeDocument/2006/relationships/font" Target="fonts/ProximaNova-regular.fntdata"/><Relationship Id="rId46" Type="http://schemas.openxmlformats.org/officeDocument/2006/relationships/font" Target="fonts/ProximaNova-boldItalic.fntdata"/><Relationship Id="rId45" Type="http://schemas.openxmlformats.org/officeDocument/2006/relationships/font" Target="fonts/ProximaNova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roximaNovaSemibold-bold.fntdata"/><Relationship Id="rId47" Type="http://schemas.openxmlformats.org/officeDocument/2006/relationships/font" Target="fonts/ProximaNovaSemibold-regular.fntdata"/><Relationship Id="rId49" Type="http://schemas.openxmlformats.org/officeDocument/2006/relationships/font" Target="fonts/ProximaNovaSemibold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b540e3b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b540e3b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Proxima Nova"/>
                <a:ea typeface="Proxima Nova"/>
                <a:cs typeface="Proxima Nova"/>
                <a:sym typeface="Proxima Nova"/>
              </a:rPr>
              <a:t>http://www.alice.org/resources/lessons/building-a-scene/</a:t>
            </a:r>
            <a:endParaRPr sz="9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76b6c68e3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76b6c68e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7d0f791d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7d0f791d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76b6c68e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76b6c68e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76b6c68e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76b6c68e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76b6c68e3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76b6c68e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6b6c68e3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76b6c68e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76b6c68e3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76b6c68e3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6b6c68e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76b6c68e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76b6c68e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76b6c68e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76b6c68e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76b6c68e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fad5593c_4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fad5593c_4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dd6b0ab6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dd6b0ab6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4dd6b0ab6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4dd6b0ab6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76b6c68e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76b6c68e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7d0f791d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7d0f791d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76b6c68e3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276b6c68e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7d0f791d1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7d0f791d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7d14698d0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7d14698d0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7d14698d0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7d14698d0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7d14698d0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7d14698d0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7d14698d0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7d14698d0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fad5593c_4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4fad5593c_4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7d14698d0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7d14698d0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7d14698d0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7d14698d0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7d14698d0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7d14698d0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7d14698d0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7d14698d0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7d14698d0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7d14698d0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7d14698d0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7d14698d0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7d14698d0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7d14698d0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7d14698d0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7d14698d0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7d14698d0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7d14698d0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fad5593c_4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fad5593c_4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4fad5593c_4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4fad5593c_4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fad5593c_4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4fad5593c_4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6b6c68e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6b6c68e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76b6c68e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76b6c68e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6b6c68e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76b6c68e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163061" y="2605438"/>
            <a:ext cx="4807500" cy="524100"/>
          </a:xfrm>
          <a:prstGeom prst="rect">
            <a:avLst/>
          </a:prstGeom>
          <a:solidFill>
            <a:srgbClr val="FFFFFF">
              <a:alpha val="8540"/>
            </a:srgbClr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roxima Nova"/>
              <a:buNone/>
              <a:defRPr b="1" sz="2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168350" y="3124250"/>
            <a:ext cx="4807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roxima Nova"/>
              <a:buNone/>
              <a:defRPr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3" name="Google Shape;13;p2"/>
          <p:cNvPicPr preferRelativeResize="0"/>
          <p:nvPr/>
        </p:nvPicPr>
        <p:blipFill rotWithShape="1">
          <a:blip r:embed="rId3">
            <a:alphaModFix/>
          </a:blip>
          <a:srcRect b="28535" l="0" r="0" t="0"/>
          <a:stretch/>
        </p:blipFill>
        <p:spPr>
          <a:xfrm>
            <a:off x="3302425" y="678150"/>
            <a:ext cx="2539125" cy="181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op column">
  <p:cSld name="TITLE_AND_TWO_COLUMNS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613500" y="1460975"/>
            <a:ext cx="7859100" cy="16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1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1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pic>
        <p:nvPicPr>
          <p:cNvPr descr="Alice_Logo_horizontal-02.jpg" id="72" name="Google Shape;72;p11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75" name="Google Shape;75;p12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/>
          <p:nvPr>
            <p:ph type="title"/>
          </p:nvPr>
        </p:nvSpPr>
        <p:spPr>
          <a:xfrm>
            <a:off x="279952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3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Alice_Logo_horizontal-02.jpg" id="82" name="Google Shape;82;p13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cxnSp>
        <p:nvCxnSpPr>
          <p:cNvPr id="84" name="Google Shape;84;p13"/>
          <p:cNvCxnSpPr/>
          <p:nvPr/>
        </p:nvCxnSpPr>
        <p:spPr>
          <a:xfrm>
            <a:off x="4333638" y="1876450"/>
            <a:ext cx="0" cy="2277000"/>
          </a:xfrm>
          <a:prstGeom prst="straightConnector1">
            <a:avLst/>
          </a:prstGeom>
          <a:noFill/>
          <a:ln cap="flat" cmpd="sng" w="9525">
            <a:solidFill>
              <a:srgbClr val="1C273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type="title"/>
          </p:nvPr>
        </p:nvSpPr>
        <p:spPr>
          <a:xfrm>
            <a:off x="989000" y="1672475"/>
            <a:ext cx="7049700" cy="177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"/>
              <a:buNone/>
              <a:defRPr b="1" sz="36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88" name="Google Shape;88;p14"/>
          <p:cNvPicPr preferRelativeResize="0"/>
          <p:nvPr/>
        </p:nvPicPr>
        <p:blipFill rotWithShape="1">
          <a:blip r:embed="rId3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 1">
  <p:cSld name="MAIN_POINT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Proxima Nova"/>
              <a:buNone/>
              <a:defRPr sz="48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91" name="Google Shape;9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PT cover3-main point.png" id="92" name="Google Shape;9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76150" y="-39086"/>
            <a:ext cx="3167849" cy="5193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 horizon.png" id="93" name="Google Shape;93;p15"/>
          <p:cNvPicPr preferRelativeResize="0"/>
          <p:nvPr/>
        </p:nvPicPr>
        <p:blipFill rotWithShape="1">
          <a:blip r:embed="rId3">
            <a:alphaModFix/>
          </a:blip>
          <a:srcRect b="-7227" l="0" r="0" t="0"/>
          <a:stretch/>
        </p:blipFill>
        <p:spPr>
          <a:xfrm>
            <a:off x="410905" y="244875"/>
            <a:ext cx="886357" cy="24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title.png" id="94" name="Google Shape;94;p15"/>
          <p:cNvPicPr preferRelativeResize="0"/>
          <p:nvPr/>
        </p:nvPicPr>
        <p:blipFill rotWithShape="1">
          <a:blip r:embed="rId4">
            <a:alphaModFix/>
          </a:blip>
          <a:srcRect b="-10" l="32203" r="0" t="10"/>
          <a:stretch/>
        </p:blipFill>
        <p:spPr>
          <a:xfrm>
            <a:off x="-5287" y="270500"/>
            <a:ext cx="341950" cy="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PT cover2- bg.png" id="96" name="Google Shape;96;p16"/>
          <p:cNvPicPr preferRelativeResize="0"/>
          <p:nvPr/>
        </p:nvPicPr>
        <p:blipFill rotWithShape="1">
          <a:blip r:embed="rId2">
            <a:alphaModFix/>
          </a:blip>
          <a:srcRect b="0" l="0" r="50000" t="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b="1"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8" name="Google Shape;9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roxima Nova"/>
              <a:buNone/>
              <a:defRPr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" name="Google Shape;99;p16"/>
          <p:cNvSpPr txBox="1"/>
          <p:nvPr>
            <p:ph idx="2" type="body"/>
          </p:nvPr>
        </p:nvSpPr>
        <p:spPr>
          <a:xfrm>
            <a:off x="4939500" y="902050"/>
            <a:ext cx="3837000" cy="359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">
  <p:cSld name="SECTION_TITLE_AND_DESCRIPTION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2534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5" name="Google Shape;105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roxima Nova"/>
              <a:buNone/>
              <a:defRPr sz="21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6" name="Google Shape;106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logo horizon 2.png" id="108" name="Google Shape;108;p17"/>
          <p:cNvPicPr preferRelativeResize="0"/>
          <p:nvPr/>
        </p:nvPicPr>
        <p:blipFill rotWithShape="1">
          <a:blip r:embed="rId2">
            <a:alphaModFix/>
          </a:blip>
          <a:srcRect b="-8798" l="0" r="-2312" t="-9140"/>
          <a:stretch/>
        </p:blipFill>
        <p:spPr>
          <a:xfrm>
            <a:off x="7687034" y="205447"/>
            <a:ext cx="1110985" cy="3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/>
          <p:cNvSpPr txBox="1"/>
          <p:nvPr>
            <p:ph idx="3"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2">
  <p:cSld name="SECTION_TITLE_AND_DESCRIPTION_2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600"/>
              <a:buFont typeface="Proxima Nova"/>
              <a:buNone/>
              <a:defRPr b="1" sz="36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100"/>
              <a:buFont typeface="Proxima Nova"/>
              <a:buNone/>
              <a:defRPr sz="21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logo horizon.png" id="116" name="Google Shape;116;p18"/>
          <p:cNvPicPr preferRelativeResize="0"/>
          <p:nvPr/>
        </p:nvPicPr>
        <p:blipFill rotWithShape="1">
          <a:blip r:embed="rId2">
            <a:alphaModFix/>
          </a:blip>
          <a:srcRect b="-7227" l="0" r="0" t="0"/>
          <a:stretch/>
        </p:blipFill>
        <p:spPr>
          <a:xfrm>
            <a:off x="7846696" y="244875"/>
            <a:ext cx="886357" cy="24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title.png" id="117" name="Google Shape;117;p18"/>
          <p:cNvPicPr preferRelativeResize="0"/>
          <p:nvPr/>
        </p:nvPicPr>
        <p:blipFill rotWithShape="1">
          <a:blip r:embed="rId3">
            <a:alphaModFix/>
          </a:blip>
          <a:srcRect b="-10" l="32203" r="0" t="10"/>
          <a:stretch/>
        </p:blipFill>
        <p:spPr>
          <a:xfrm flipH="1">
            <a:off x="8803913" y="270500"/>
            <a:ext cx="352500" cy="17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 section.png"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"/>
            <a:ext cx="4572000" cy="116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PT cover3- section.png"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0" y="3757677"/>
            <a:ext cx="4572000" cy="1391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/>
        </p:txBody>
      </p:sp>
      <p:sp>
        <p:nvSpPr>
          <p:cNvPr id="122" name="Google Shape;12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123" name="Google Shape;123;p19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12000"/>
              <a:buFont typeface="Proxima Nova"/>
              <a:buNone/>
              <a:defRPr sz="12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128" name="Google Shape;128;p20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ctrTitle"/>
          </p:nvPr>
        </p:nvSpPr>
        <p:spPr>
          <a:xfrm>
            <a:off x="410876" y="2838242"/>
            <a:ext cx="6908100" cy="60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roxima Nova"/>
              <a:buNone/>
              <a:defRPr b="1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449318" y="3335683"/>
            <a:ext cx="52689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oxima Nova"/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50" y="1316542"/>
            <a:ext cx="2051175" cy="205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33" name="Google Shape;133;p22"/>
          <p:cNvPicPr preferRelativeResize="0"/>
          <p:nvPr/>
        </p:nvPicPr>
        <p:blipFill rotWithShape="1">
          <a:blip r:embed="rId3">
            <a:alphaModFix/>
          </a:blip>
          <a:srcRect b="28535" l="0" r="0" t="0"/>
          <a:stretch/>
        </p:blipFill>
        <p:spPr>
          <a:xfrm>
            <a:off x="3302425" y="678150"/>
            <a:ext cx="2539125" cy="18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>
            <a:off x="3400600" y="2546450"/>
            <a:ext cx="2342700" cy="524100"/>
          </a:xfrm>
          <a:prstGeom prst="rect">
            <a:avLst/>
          </a:prstGeom>
          <a:solidFill>
            <a:srgbClr val="FFFFFF">
              <a:alpha val="854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roxima Nova"/>
              <a:buNone/>
            </a:pPr>
            <a:r>
              <a:rPr b="1" lang="en" sz="2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</a:t>
            </a:r>
            <a:endParaRPr/>
          </a:p>
        </p:txBody>
      </p:sp>
      <p:sp>
        <p:nvSpPr>
          <p:cNvPr id="135" name="Google Shape;135;p22"/>
          <p:cNvSpPr txBox="1"/>
          <p:nvPr/>
        </p:nvSpPr>
        <p:spPr>
          <a:xfrm>
            <a:off x="2882300" y="3089836"/>
            <a:ext cx="33954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roxima Nova"/>
              <a:buNone/>
            </a:pPr>
            <a:r>
              <a:rPr lang="en" sz="9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For more information go to www.alice.org</a:t>
            </a:r>
            <a:endParaRPr sz="9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50" y="1316542"/>
            <a:ext cx="2051175" cy="205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429050" y="2716278"/>
            <a:ext cx="39189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!</a:t>
            </a:r>
            <a:endParaRPr b="1" sz="3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480280" y="3318512"/>
            <a:ext cx="49563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more information go to www.alice.org</a:t>
            </a:r>
            <a:endParaRPr sz="1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d slide 1">
  <p:cSld name="TITLE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/>
        </p:nvSpPr>
        <p:spPr>
          <a:xfrm>
            <a:off x="2117800" y="3001466"/>
            <a:ext cx="47526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roxima Nova"/>
              <a:buNone/>
            </a:pPr>
            <a:r>
              <a:rPr b="1" lang="en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</a:t>
            </a:r>
            <a:endParaRPr/>
          </a:p>
        </p:txBody>
      </p:sp>
      <p:sp>
        <p:nvSpPr>
          <p:cNvPr id="143" name="Google Shape;14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144" name="Google Shape;144;p24"/>
          <p:cNvPicPr preferRelativeResize="0"/>
          <p:nvPr/>
        </p:nvPicPr>
        <p:blipFill rotWithShape="1">
          <a:blip r:embed="rId3">
            <a:alphaModFix/>
          </a:blip>
          <a:srcRect b="30396" l="0" r="0" t="0"/>
          <a:stretch/>
        </p:blipFill>
        <p:spPr>
          <a:xfrm>
            <a:off x="2783250" y="263625"/>
            <a:ext cx="3588450" cy="2497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24"/>
          <p:cNvCxnSpPr/>
          <p:nvPr/>
        </p:nvCxnSpPr>
        <p:spPr>
          <a:xfrm>
            <a:off x="2117924" y="2921100"/>
            <a:ext cx="47526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6" name="Google Shape;146;p24"/>
          <p:cNvSpPr txBox="1"/>
          <p:nvPr/>
        </p:nvSpPr>
        <p:spPr>
          <a:xfrm>
            <a:off x="2112511" y="3532323"/>
            <a:ext cx="47787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Proxima Nova"/>
              <a:buNone/>
            </a:pPr>
            <a:r>
              <a:rPr lang="en" sz="9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For more information go to www.alice.org</a:t>
            </a:r>
            <a:endParaRPr sz="9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2">
  <p:cSld name="TITLE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ctrTitle"/>
          </p:nvPr>
        </p:nvSpPr>
        <p:spPr>
          <a:xfrm>
            <a:off x="1837775" y="3007763"/>
            <a:ext cx="5404500" cy="46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roxima Nova"/>
              <a:buNone/>
              <a:defRPr b="1"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2010675" y="3530100"/>
            <a:ext cx="5001000" cy="21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roxima Nova"/>
              <a:buNone/>
              <a:defRPr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 KO_5.png" id="23" name="Google Shape;23;p4"/>
          <p:cNvPicPr preferRelativeResize="0"/>
          <p:nvPr/>
        </p:nvPicPr>
        <p:blipFill rotWithShape="1">
          <a:blip r:embed="rId3">
            <a:alphaModFix/>
          </a:blip>
          <a:srcRect b="30396" l="0" r="0" t="0"/>
          <a:stretch/>
        </p:blipFill>
        <p:spPr>
          <a:xfrm>
            <a:off x="2783250" y="263625"/>
            <a:ext cx="3588450" cy="2497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4"/>
          <p:cNvCxnSpPr/>
          <p:nvPr/>
        </p:nvCxnSpPr>
        <p:spPr>
          <a:xfrm>
            <a:off x="2117924" y="2921100"/>
            <a:ext cx="47526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  <a:solidFill>
            <a:srgbClr val="FFFFFF">
              <a:alpha val="854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roxima Nova"/>
              <a:buNone/>
              <a:defRPr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roxima Nova"/>
              <a:buNone/>
              <a:defRPr sz="36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316" y="1755731"/>
            <a:ext cx="613975" cy="6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roxima Nova"/>
              <a:buNone/>
              <a:defRPr b="1" sz="2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400"/>
              <a:buFont typeface="Proxima Nova"/>
              <a:buNone/>
              <a:defRPr b="1" sz="24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596625" y="2829600"/>
            <a:ext cx="5799300" cy="61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roxima Nova"/>
              <a:buNone/>
              <a:defRPr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6"/>
          <p:cNvSpPr/>
          <p:nvPr/>
        </p:nvSpPr>
        <p:spPr>
          <a:xfrm rot="-5400000">
            <a:off x="4410332" y="2547258"/>
            <a:ext cx="240300" cy="240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logo.png" id="34" name="Google Shape;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075" y="1829425"/>
            <a:ext cx="809050" cy="97225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>
            <p:ph idx="2" type="title"/>
          </p:nvPr>
        </p:nvSpPr>
        <p:spPr>
          <a:xfrm>
            <a:off x="4642435" y="2517213"/>
            <a:ext cx="3707700" cy="3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None/>
              <a:defRPr b="1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 2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>
            <p:ph type="title"/>
          </p:nvPr>
        </p:nvSpPr>
        <p:spPr>
          <a:xfrm>
            <a:off x="311700" y="2951275"/>
            <a:ext cx="8520600" cy="5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roxima Nova"/>
              <a:buNone/>
              <a:defRPr sz="3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logo.png"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1559" y="1469900"/>
            <a:ext cx="785330" cy="943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" name="Google Shape;40;p7"/>
          <p:cNvCxnSpPr/>
          <p:nvPr/>
        </p:nvCxnSpPr>
        <p:spPr>
          <a:xfrm>
            <a:off x="2465325" y="2921100"/>
            <a:ext cx="4219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Google Shape;41;p7"/>
          <p:cNvSpPr txBox="1"/>
          <p:nvPr>
            <p:ph idx="2" type="title"/>
          </p:nvPr>
        </p:nvSpPr>
        <p:spPr>
          <a:xfrm>
            <a:off x="1299897" y="2338775"/>
            <a:ext cx="6531300" cy="5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Proxima Nova Semibold"/>
              <a:buNone/>
              <a:defRPr sz="35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Proxima Nova Semibold"/>
              <a:buNone/>
              <a:defRPr sz="36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311700" y="1397475"/>
            <a:ext cx="8520600" cy="31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lice_Logo_horizontal-02.jpg" id="48" name="Google Shape;48;p8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idx="1" type="body"/>
          </p:nvPr>
        </p:nvSpPr>
        <p:spPr>
          <a:xfrm>
            <a:off x="311700" y="1460950"/>
            <a:ext cx="37818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484750" y="1460975"/>
            <a:ext cx="43053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9"/>
          <p:cNvSpPr txBox="1"/>
          <p:nvPr>
            <p:ph type="title"/>
          </p:nvPr>
        </p:nvSpPr>
        <p:spPr>
          <a:xfrm>
            <a:off x="0" y="279475"/>
            <a:ext cx="27447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3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pic>
        <p:nvPicPr>
          <p:cNvPr descr="Alice_Logo_horizontal-02.jpg" id="56" name="Google Shape;56;p9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9"/>
          <p:cNvCxnSpPr/>
          <p:nvPr/>
        </p:nvCxnSpPr>
        <p:spPr>
          <a:xfrm>
            <a:off x="4333638" y="1876450"/>
            <a:ext cx="0" cy="2277000"/>
          </a:xfrm>
          <a:prstGeom prst="straightConnector1">
            <a:avLst/>
          </a:prstGeom>
          <a:noFill/>
          <a:ln cap="flat" cmpd="sng" w="9525">
            <a:solidFill>
              <a:srgbClr val="1C273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 2">
  <p:cSld name="TITLE_AND_TWO_COLUMNS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0" y="279475"/>
            <a:ext cx="2385300" cy="257400"/>
          </a:xfrm>
          <a:prstGeom prst="rect">
            <a:avLst/>
          </a:prstGeom>
          <a:solidFill>
            <a:srgbClr val="25344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0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sz="14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2800"/>
              <a:buNone/>
              <a:defRPr>
                <a:solidFill>
                  <a:srgbClr val="253446"/>
                </a:solidFill>
              </a:defRPr>
            </a:lvl9pPr>
          </a:lstStyle>
          <a:p/>
        </p:txBody>
      </p:sp>
      <p:pic>
        <p:nvPicPr>
          <p:cNvPr descr="Alice_Logo_horizontal-02.jpg" id="64" name="Google Shape;64;p10"/>
          <p:cNvPicPr preferRelativeResize="0"/>
          <p:nvPr/>
        </p:nvPicPr>
        <p:blipFill rotWithShape="1">
          <a:blip r:embed="rId2">
            <a:alphaModFix/>
          </a:blip>
          <a:srcRect b="0" l="69" r="79" t="0"/>
          <a:stretch/>
        </p:blipFill>
        <p:spPr>
          <a:xfrm>
            <a:off x="7531250" y="203275"/>
            <a:ext cx="1388999" cy="435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0"/>
          <p:cNvCxnSpPr/>
          <p:nvPr/>
        </p:nvCxnSpPr>
        <p:spPr>
          <a:xfrm>
            <a:off x="4333638" y="1876450"/>
            <a:ext cx="0" cy="2277000"/>
          </a:xfrm>
          <a:prstGeom prst="straightConnector1">
            <a:avLst/>
          </a:prstGeom>
          <a:noFill/>
          <a:ln cap="flat" cmpd="sng" w="9525">
            <a:solidFill>
              <a:srgbClr val="1C273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638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53446"/>
              </a:buClr>
              <a:buSzPts val="3000"/>
              <a:buFont typeface="Proxima Nova"/>
              <a:buNone/>
              <a:defRPr sz="3000">
                <a:solidFill>
                  <a:srgbClr val="25344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61425"/>
            <a:ext cx="8520600" cy="30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3.png"/><Relationship Id="rId4" Type="http://schemas.openxmlformats.org/officeDocument/2006/relationships/image" Target="../media/image33.png"/><Relationship Id="rId5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Relationship Id="rId5" Type="http://schemas.openxmlformats.org/officeDocument/2006/relationships/image" Target="../media/image5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Relationship Id="rId4" Type="http://schemas.openxmlformats.org/officeDocument/2006/relationships/image" Target="../media/image58.png"/><Relationship Id="rId5" Type="http://schemas.openxmlformats.org/officeDocument/2006/relationships/image" Target="../media/image55.png"/><Relationship Id="rId6" Type="http://schemas.openxmlformats.org/officeDocument/2006/relationships/image" Target="../media/image5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ctrTitle"/>
          </p:nvPr>
        </p:nvSpPr>
        <p:spPr>
          <a:xfrm>
            <a:off x="2163061" y="2605438"/>
            <a:ext cx="4807500" cy="52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A Scene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Characters and Vehicles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People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Animals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Vehicles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Props and Construction Pieces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Trees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Furniture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Castle Walls</a:t>
            </a:r>
            <a:endParaRPr/>
          </a:p>
        </p:txBody>
      </p:sp>
      <p:sp>
        <p:nvSpPr>
          <p:cNvPr id="220" name="Google Shape;220;p34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Alice 3D Object</a:t>
            </a:r>
            <a:endParaRPr/>
          </a:p>
        </p:txBody>
      </p:sp>
      <p:sp>
        <p:nvSpPr>
          <p:cNvPr id="221" name="Google Shape;221;p34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Representations</a:t>
            </a:r>
            <a:endParaRPr/>
          </a:p>
        </p:txBody>
      </p:sp>
      <p:pic>
        <p:nvPicPr>
          <p:cNvPr id="222" name="Google Shape;22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60" y="1389988"/>
            <a:ext cx="3328200" cy="34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Move, Turn, and Roll</a:t>
            </a:r>
            <a:endParaRPr/>
          </a:p>
        </p:txBody>
      </p:sp>
      <p:sp>
        <p:nvSpPr>
          <p:cNvPr id="228" name="Google Shape;228;p35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Alice 3D Object</a:t>
            </a:r>
            <a:endParaRPr/>
          </a:p>
        </p:txBody>
      </p:sp>
      <p:pic>
        <p:nvPicPr>
          <p:cNvPr id="229" name="Google Shape;22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6010" y="1397463"/>
            <a:ext cx="33282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/>
          <p:nvPr>
            <p:ph idx="1" type="body"/>
          </p:nvPr>
        </p:nvSpPr>
        <p:spPr>
          <a:xfrm>
            <a:off x="269375" y="1631675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</a:t>
            </a:r>
            <a:r>
              <a:rPr lang="en" sz="1200" u="sng">
                <a:highlight>
                  <a:srgbClr val="FFFFFF"/>
                </a:highlight>
              </a:rPr>
              <a:t>white</a:t>
            </a:r>
            <a:r>
              <a:rPr lang="en" sz="1200">
                <a:highlight>
                  <a:srgbClr val="FFFFFF"/>
                </a:highlight>
              </a:rPr>
              <a:t> </a:t>
            </a:r>
            <a:r>
              <a:rPr lang="en" sz="1200"/>
              <a:t>axis points forward, the </a:t>
            </a:r>
            <a:r>
              <a:rPr lang="en" sz="1200" u="sng"/>
              <a:t>red</a:t>
            </a:r>
            <a:r>
              <a:rPr lang="en" sz="1200"/>
              <a:t> arrow points to the right, the </a:t>
            </a:r>
            <a:r>
              <a:rPr lang="en" sz="1200" u="sng"/>
              <a:t>green</a:t>
            </a:r>
            <a:r>
              <a:rPr lang="en" sz="1200"/>
              <a:t> arrow points upward, and </a:t>
            </a:r>
            <a:r>
              <a:rPr lang="en" sz="1200" u="sng"/>
              <a:t>blue</a:t>
            </a:r>
            <a:r>
              <a:rPr lang="en" sz="1200"/>
              <a:t> arrow points backward.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/>
              <a:t>Objects can </a:t>
            </a:r>
            <a:r>
              <a:rPr b="1" lang="en" sz="1200"/>
              <a:t>move</a:t>
            </a:r>
            <a:r>
              <a:rPr lang="en" sz="1200"/>
              <a:t> in 6 directions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Up / Down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Left / Right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Forward / Backward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/>
              <a:t>Objects can </a:t>
            </a:r>
            <a:r>
              <a:rPr b="1" lang="en" sz="1200"/>
              <a:t>turn</a:t>
            </a:r>
            <a:r>
              <a:rPr lang="en" sz="1200"/>
              <a:t> in 2 Directions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Left / Right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Forward / Backward</a:t>
            </a:r>
            <a:endParaRPr sz="1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/>
              <a:t>Objects can </a:t>
            </a:r>
            <a:r>
              <a:rPr b="1" lang="en" sz="1200"/>
              <a:t>roll</a:t>
            </a:r>
            <a:r>
              <a:rPr lang="en" sz="1200"/>
              <a:t> in 2 directions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Left / Right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Every object has a pivot point around which it turns and rotates.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Pivot point of an object is different for all objects.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 most objects the pivot point is at the center of where the object intersects with the ground.</a:t>
            </a:r>
            <a:endParaRPr/>
          </a:p>
        </p:txBody>
      </p:sp>
      <p:sp>
        <p:nvSpPr>
          <p:cNvPr id="236" name="Google Shape;236;p36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Alice 3D Object</a:t>
            </a:r>
            <a:endParaRPr/>
          </a:p>
        </p:txBody>
      </p:sp>
      <p:sp>
        <p:nvSpPr>
          <p:cNvPr id="237" name="Google Shape;237;p36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Pivot Points</a:t>
            </a:r>
            <a:endParaRPr/>
          </a:p>
        </p:txBody>
      </p:sp>
      <p:pic>
        <p:nvPicPr>
          <p:cNvPr id="238" name="Google Shape;23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377" y="1788982"/>
            <a:ext cx="3244500" cy="25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/>
          <p:nvPr>
            <p:ph idx="1" type="body"/>
          </p:nvPr>
        </p:nvSpPr>
        <p:spPr>
          <a:xfrm>
            <a:off x="2733000" y="1397475"/>
            <a:ext cx="6099300" cy="31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Objects usually (not always) have internal joints or skeletons that control subparts of the model.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 joint connects the subparts of the body to the rest of the body.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Joints have a different orientation than the whole object.  This orientation determines how turn and roll will control them.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7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Alice 3D Object</a:t>
            </a:r>
            <a:endParaRPr/>
          </a:p>
        </p:txBody>
      </p:sp>
      <p:sp>
        <p:nvSpPr>
          <p:cNvPr id="245" name="Google Shape;245;p37"/>
          <p:cNvSpPr txBox="1"/>
          <p:nvPr>
            <p:ph idx="2" type="title"/>
          </p:nvPr>
        </p:nvSpPr>
        <p:spPr>
          <a:xfrm>
            <a:off x="2733000" y="680825"/>
            <a:ext cx="6057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Internal Joints</a:t>
            </a:r>
            <a:endParaRPr/>
          </a:p>
        </p:txBody>
      </p:sp>
      <p:grpSp>
        <p:nvGrpSpPr>
          <p:cNvPr id="246" name="Google Shape;246;p37"/>
          <p:cNvGrpSpPr/>
          <p:nvPr/>
        </p:nvGrpSpPr>
        <p:grpSpPr>
          <a:xfrm>
            <a:off x="747007" y="2316797"/>
            <a:ext cx="1243585" cy="1226741"/>
            <a:chOff x="8498157" y="78509"/>
            <a:chExt cx="2115300" cy="2417700"/>
          </a:xfrm>
        </p:grpSpPr>
        <p:pic>
          <p:nvPicPr>
            <p:cNvPr id="247" name="Google Shape;247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498157" y="78509"/>
              <a:ext cx="2115300" cy="2417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8" name="Google Shape;248;p37"/>
            <p:cNvGrpSpPr/>
            <p:nvPr/>
          </p:nvGrpSpPr>
          <p:grpSpPr>
            <a:xfrm>
              <a:off x="9104059" y="685580"/>
              <a:ext cx="878666" cy="1495573"/>
              <a:chOff x="9104059" y="685580"/>
              <a:chExt cx="878666" cy="1495573"/>
            </a:xfrm>
          </p:grpSpPr>
          <p:sp>
            <p:nvSpPr>
              <p:cNvPr id="249" name="Google Shape;249;p37"/>
              <p:cNvSpPr/>
              <p:nvPr/>
            </p:nvSpPr>
            <p:spPr>
              <a:xfrm flipH="1" rot="10800000">
                <a:off x="9503345" y="1035506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37"/>
              <p:cNvSpPr/>
              <p:nvPr/>
            </p:nvSpPr>
            <p:spPr>
              <a:xfrm flipH="1" rot="10800000">
                <a:off x="9240729" y="1000328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37"/>
              <p:cNvSpPr/>
              <p:nvPr/>
            </p:nvSpPr>
            <p:spPr>
              <a:xfrm flipH="1" rot="10800000">
                <a:off x="9794731" y="992398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37"/>
              <p:cNvSpPr/>
              <p:nvPr/>
            </p:nvSpPr>
            <p:spPr>
              <a:xfrm flipH="1" rot="10800000">
                <a:off x="9104059" y="1275646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37"/>
              <p:cNvSpPr/>
              <p:nvPr/>
            </p:nvSpPr>
            <p:spPr>
              <a:xfrm flipH="1" rot="10800000">
                <a:off x="9882525" y="1275646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37"/>
              <p:cNvSpPr/>
              <p:nvPr/>
            </p:nvSpPr>
            <p:spPr>
              <a:xfrm flipH="1" rot="10800000">
                <a:off x="9493292" y="1350198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37"/>
              <p:cNvSpPr/>
              <p:nvPr/>
            </p:nvSpPr>
            <p:spPr>
              <a:xfrm flipH="1" rot="10800000">
                <a:off x="9154218" y="1550963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37"/>
              <p:cNvSpPr/>
              <p:nvPr/>
            </p:nvSpPr>
            <p:spPr>
              <a:xfrm flipH="1" rot="10800000">
                <a:off x="9832543" y="1530307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37"/>
              <p:cNvSpPr/>
              <p:nvPr/>
            </p:nvSpPr>
            <p:spPr>
              <a:xfrm flipH="1" rot="10800000">
                <a:off x="9297827" y="1441463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37"/>
              <p:cNvSpPr/>
              <p:nvPr/>
            </p:nvSpPr>
            <p:spPr>
              <a:xfrm flipH="1" rot="10800000">
                <a:off x="9708625" y="1452433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37"/>
              <p:cNvSpPr/>
              <p:nvPr/>
            </p:nvSpPr>
            <p:spPr>
              <a:xfrm flipH="1" rot="10800000">
                <a:off x="9276955" y="1780899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7"/>
              <p:cNvSpPr/>
              <p:nvPr/>
            </p:nvSpPr>
            <p:spPr>
              <a:xfrm flipH="1" rot="10800000">
                <a:off x="9686232" y="1765941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7"/>
              <p:cNvSpPr/>
              <p:nvPr/>
            </p:nvSpPr>
            <p:spPr>
              <a:xfrm flipH="1" rot="10800000">
                <a:off x="9336486" y="2050953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37"/>
              <p:cNvSpPr/>
              <p:nvPr/>
            </p:nvSpPr>
            <p:spPr>
              <a:xfrm flipH="1" rot="10800000">
                <a:off x="9640937" y="2050953"/>
                <a:ext cx="100200" cy="1302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37"/>
              <p:cNvSpPr/>
              <p:nvPr/>
            </p:nvSpPr>
            <p:spPr>
              <a:xfrm flipH="1" rot="10800000">
                <a:off x="9398145" y="685581"/>
                <a:ext cx="117000" cy="1071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37"/>
              <p:cNvSpPr/>
              <p:nvPr/>
            </p:nvSpPr>
            <p:spPr>
              <a:xfrm flipH="1" rot="10800000">
                <a:off x="9593610" y="685580"/>
                <a:ext cx="90600" cy="107100"/>
              </a:xfrm>
              <a:prstGeom prst="ellipse">
                <a:avLst/>
              </a:prstGeom>
              <a:solidFill>
                <a:srgbClr val="FFFF00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5" name="Google Shape;265;p37"/>
          <p:cNvGrpSpPr/>
          <p:nvPr/>
        </p:nvGrpSpPr>
        <p:grpSpPr>
          <a:xfrm>
            <a:off x="747145" y="847978"/>
            <a:ext cx="1239634" cy="1468702"/>
            <a:chOff x="7269524" y="3927505"/>
            <a:chExt cx="4489800" cy="5029800"/>
          </a:xfrm>
        </p:grpSpPr>
        <p:pic>
          <p:nvPicPr>
            <p:cNvPr id="266" name="Google Shape;266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269524" y="3927505"/>
              <a:ext cx="4489800" cy="5029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37"/>
            <p:cNvSpPr/>
            <p:nvPr/>
          </p:nvSpPr>
          <p:spPr>
            <a:xfrm flipH="1" rot="10800000">
              <a:off x="9427284" y="5804974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 flipH="1" rot="10800000">
              <a:off x="8931207" y="5735541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 flipH="1" rot="10800000">
              <a:off x="10045504" y="5735541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 flipH="1" rot="10800000">
              <a:off x="8640784" y="6302192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 flipH="1" rot="10800000">
              <a:off x="10219757" y="6302192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 flipH="1" rot="10800000">
              <a:off x="9438571" y="6510162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 flipH="1" rot="10800000">
              <a:off x="8812133" y="6720422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 flipH="1" rot="10800000">
              <a:off x="10132631" y="6759711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 flipH="1" rot="10800000">
              <a:off x="9092726" y="6734752"/>
              <a:ext cx="191100" cy="2202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 flipH="1" rot="10800000">
              <a:off x="9859811" y="6720422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 flipH="1" rot="10800000">
              <a:off x="9043307" y="7366571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 flipH="1" rot="10800000">
              <a:off x="9861170" y="7399127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 flipH="1" rot="10800000">
              <a:off x="9142885" y="7978285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 flipH="1" rot="10800000">
              <a:off x="9753289" y="8024607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 flipH="1" rot="10800000">
              <a:off x="9248404" y="5205670"/>
              <a:ext cx="176100" cy="1647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 flipH="1" rot="10800000">
              <a:off x="9639018" y="5191638"/>
              <a:ext cx="157500" cy="1824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3" name="Google Shape;283;p37"/>
            <p:cNvCxnSpPr/>
            <p:nvPr/>
          </p:nvCxnSpPr>
          <p:spPr>
            <a:xfrm flipH="1" rot="10800000">
              <a:off x="8756873" y="5929901"/>
              <a:ext cx="221400" cy="3900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4" name="Google Shape;284;p37"/>
            <p:cNvCxnSpPr/>
            <p:nvPr/>
          </p:nvCxnSpPr>
          <p:spPr>
            <a:xfrm>
              <a:off x="8746318" y="6510245"/>
              <a:ext cx="112200" cy="2289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5" name="Google Shape;285;p37"/>
            <p:cNvCxnSpPr>
              <a:stCxn id="272" idx="4"/>
              <a:endCxn id="267" idx="0"/>
            </p:cNvCxnSpPr>
            <p:nvPr/>
          </p:nvCxnSpPr>
          <p:spPr>
            <a:xfrm rot="10800000">
              <a:off x="9514921" y="6027162"/>
              <a:ext cx="10800" cy="4830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6" name="Google Shape;286;p37"/>
            <p:cNvCxnSpPr>
              <a:stCxn id="268" idx="6"/>
              <a:endCxn id="267" idx="2"/>
            </p:cNvCxnSpPr>
            <p:nvPr/>
          </p:nvCxnSpPr>
          <p:spPr>
            <a:xfrm>
              <a:off x="9105507" y="5846541"/>
              <a:ext cx="321600" cy="699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7" name="Google Shape;287;p37"/>
            <p:cNvCxnSpPr/>
            <p:nvPr/>
          </p:nvCxnSpPr>
          <p:spPr>
            <a:xfrm flipH="1" rot="10800000">
              <a:off x="9594443" y="5860710"/>
              <a:ext cx="438900" cy="609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8" name="Google Shape;288;p37"/>
            <p:cNvCxnSpPr/>
            <p:nvPr/>
          </p:nvCxnSpPr>
          <p:spPr>
            <a:xfrm rot="10800000">
              <a:off x="10156199" y="5943373"/>
              <a:ext cx="112500" cy="3771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9" name="Google Shape;289;p37"/>
            <p:cNvCxnSpPr/>
            <p:nvPr/>
          </p:nvCxnSpPr>
          <p:spPr>
            <a:xfrm flipH="1" rot="10800000">
              <a:off x="10239552" y="6520551"/>
              <a:ext cx="53100" cy="2355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0" name="Google Shape;290;p37"/>
            <p:cNvCxnSpPr/>
            <p:nvPr/>
          </p:nvCxnSpPr>
          <p:spPr>
            <a:xfrm flipH="1" rot="10800000">
              <a:off x="9242233" y="6645805"/>
              <a:ext cx="188400" cy="1518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1" name="Google Shape;291;p37"/>
            <p:cNvCxnSpPr/>
            <p:nvPr/>
          </p:nvCxnSpPr>
          <p:spPr>
            <a:xfrm rot="10800000">
              <a:off x="9613511" y="6637803"/>
              <a:ext cx="246300" cy="1374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2" name="Google Shape;292;p37"/>
            <p:cNvCxnSpPr/>
            <p:nvPr/>
          </p:nvCxnSpPr>
          <p:spPr>
            <a:xfrm flipH="1" rot="10800000">
              <a:off x="9132652" y="6937009"/>
              <a:ext cx="57300" cy="4599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3" name="Google Shape;293;p37"/>
            <p:cNvCxnSpPr>
              <a:stCxn id="278" idx="4"/>
              <a:endCxn id="276" idx="0"/>
            </p:cNvCxnSpPr>
            <p:nvPr/>
          </p:nvCxnSpPr>
          <p:spPr>
            <a:xfrm rot="10800000">
              <a:off x="9947120" y="6941927"/>
              <a:ext cx="1200" cy="4572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4" name="Google Shape;294;p37"/>
            <p:cNvCxnSpPr>
              <a:stCxn id="279" idx="4"/>
            </p:cNvCxnSpPr>
            <p:nvPr/>
          </p:nvCxnSpPr>
          <p:spPr>
            <a:xfrm rot="10800000">
              <a:off x="9133435" y="7575685"/>
              <a:ext cx="96600" cy="4026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5" name="Google Shape;295;p37"/>
            <p:cNvCxnSpPr/>
            <p:nvPr/>
          </p:nvCxnSpPr>
          <p:spPr>
            <a:xfrm flipH="1" rot="10800000">
              <a:off x="9852942" y="7610033"/>
              <a:ext cx="87000" cy="433500"/>
            </a:xfrm>
            <a:prstGeom prst="straightConnector1">
              <a:avLst/>
            </a:prstGeom>
            <a:noFill/>
            <a:ln cap="flat" cmpd="sng" w="57150">
              <a:solidFill>
                <a:srgbClr val="CBCB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96" name="Google Shape;296;p37"/>
            <p:cNvSpPr/>
            <p:nvPr/>
          </p:nvSpPr>
          <p:spPr>
            <a:xfrm flipH="1" rot="10800000">
              <a:off x="9427284" y="5497033"/>
              <a:ext cx="174300" cy="222000"/>
            </a:xfrm>
            <a:prstGeom prst="ellipse">
              <a:avLst/>
            </a:prstGeom>
            <a:solidFill>
              <a:srgbClr val="FFFF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7" name="Google Shape;29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059" y="3543548"/>
            <a:ext cx="1243500" cy="13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 Alice 3D Object</a:t>
            </a:r>
            <a:endParaRPr/>
          </a:p>
        </p:txBody>
      </p:sp>
      <p:sp>
        <p:nvSpPr>
          <p:cNvPr id="303" name="Google Shape;303;p38"/>
          <p:cNvSpPr txBox="1"/>
          <p:nvPr>
            <p:ph idx="2" type="title"/>
          </p:nvPr>
        </p:nvSpPr>
        <p:spPr>
          <a:xfrm>
            <a:off x="269375" y="5284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Gallery</a:t>
            </a:r>
            <a:endParaRPr/>
          </a:p>
        </p:txBody>
      </p:sp>
      <p:sp>
        <p:nvSpPr>
          <p:cNvPr id="304" name="Google Shape;304;p38"/>
          <p:cNvSpPr txBox="1"/>
          <p:nvPr>
            <p:ph idx="1" type="body"/>
          </p:nvPr>
        </p:nvSpPr>
        <p:spPr>
          <a:xfrm>
            <a:off x="944250" y="1101132"/>
            <a:ext cx="7255500" cy="17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Gallery contains the 3D models for adding objects to a scene.</a:t>
            </a:r>
            <a:br>
              <a:rPr lang="en"/>
            </a:b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595959"/>
                </a:solidFill>
              </a:rPr>
              <a:t>Each gallery tab displays a different orga</a:t>
            </a:r>
            <a:r>
              <a:rPr lang="en"/>
              <a:t>nizational scheme for finding classes in the gallery.</a:t>
            </a:r>
            <a:endParaRPr/>
          </a:p>
        </p:txBody>
      </p:sp>
      <p:pic>
        <p:nvPicPr>
          <p:cNvPr id="305" name="Google Shape;30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2944127"/>
            <a:ext cx="8520600" cy="20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 Alice 3D Object</a:t>
            </a:r>
            <a:endParaRPr/>
          </a:p>
        </p:txBody>
      </p:sp>
      <p:sp>
        <p:nvSpPr>
          <p:cNvPr id="311" name="Google Shape;311;p39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Class</a:t>
            </a:r>
            <a:endParaRPr/>
          </a:p>
        </p:txBody>
      </p:sp>
      <p:sp>
        <p:nvSpPr>
          <p:cNvPr id="312" name="Google Shape;312;p39"/>
          <p:cNvSpPr txBox="1"/>
          <p:nvPr>
            <p:ph idx="1" type="body"/>
          </p:nvPr>
        </p:nvSpPr>
        <p:spPr>
          <a:xfrm>
            <a:off x="1101418" y="1218025"/>
            <a:ext cx="6954600" cy="25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Alice, a</a:t>
            </a:r>
            <a:r>
              <a:rPr lang="en"/>
              <a:t> class defines: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plan for constructing a new object in an Alice scene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How it looks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action that an object of that class can perform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What it can do</a:t>
            </a:r>
            <a:endParaRPr/>
          </a:p>
        </p:txBody>
      </p:sp>
      <p:pic>
        <p:nvPicPr>
          <p:cNvPr descr="slide_22.png" id="313" name="Google Shape;31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7982" y="3334971"/>
            <a:ext cx="6622500" cy="14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s</a:t>
            </a:r>
            <a:r>
              <a:rPr lang="en"/>
              <a:t>keleton</a:t>
            </a:r>
            <a:r>
              <a:rPr lang="en"/>
              <a:t> and joints define how objects can be animated and </a:t>
            </a:r>
            <a:r>
              <a:rPr lang="en"/>
              <a:t>impact</a:t>
            </a:r>
            <a:r>
              <a:rPr lang="en"/>
              <a:t> </a:t>
            </a:r>
            <a:r>
              <a:rPr lang="en"/>
              <a:t>the hierarchy at the top.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Subclasses have shared attributes.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At the bottom of the hierarc</a:t>
            </a:r>
            <a:r>
              <a:rPr lang="en"/>
              <a:t>hy</a:t>
            </a:r>
            <a:r>
              <a:rPr lang="en"/>
              <a:t>, </a:t>
            </a:r>
            <a:r>
              <a:rPr lang="en"/>
              <a:t>the object's visual appearance is the main variation.</a:t>
            </a:r>
            <a:endParaRPr/>
          </a:p>
        </p:txBody>
      </p:sp>
      <p:sp>
        <p:nvSpPr>
          <p:cNvPr id="319" name="Google Shape;319;p40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 Alice 3D Object</a:t>
            </a:r>
            <a:endParaRPr/>
          </a:p>
        </p:txBody>
      </p:sp>
      <p:sp>
        <p:nvSpPr>
          <p:cNvPr id="320" name="Google Shape;320;p4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 Hierarchy</a:t>
            </a:r>
            <a:endParaRPr/>
          </a:p>
        </p:txBody>
      </p:sp>
      <p:pic>
        <p:nvPicPr>
          <p:cNvPr id="321" name="Google Shape;32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509" y="1733263"/>
            <a:ext cx="3614400" cy="7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3265" y="2597973"/>
            <a:ext cx="1941300" cy="784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40"/>
          <p:cNvCxnSpPr/>
          <p:nvPr/>
        </p:nvCxnSpPr>
        <p:spPr>
          <a:xfrm flipH="1">
            <a:off x="1915248" y="2274323"/>
            <a:ext cx="1114800" cy="5337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24" name="Google Shape;3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596" y="3485357"/>
            <a:ext cx="3646800" cy="812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40"/>
          <p:cNvCxnSpPr/>
          <p:nvPr/>
        </p:nvCxnSpPr>
        <p:spPr>
          <a:xfrm>
            <a:off x="1658294" y="3205783"/>
            <a:ext cx="95700" cy="2880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Objects in Alice</a:t>
            </a:r>
            <a:endParaRPr/>
          </a:p>
        </p:txBody>
      </p:sp>
      <p:sp>
        <p:nvSpPr>
          <p:cNvPr id="331" name="Google Shape;331;p41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Objects in Alice</a:t>
            </a:r>
            <a:endParaRPr/>
          </a:p>
        </p:txBody>
      </p:sp>
      <p:sp>
        <p:nvSpPr>
          <p:cNvPr id="337" name="Google Shape;337;p4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Objects</a:t>
            </a:r>
            <a:endParaRPr/>
          </a:p>
        </p:txBody>
      </p:sp>
      <p:sp>
        <p:nvSpPr>
          <p:cNvPr id="338" name="Google Shape;338;p42"/>
          <p:cNvSpPr txBox="1"/>
          <p:nvPr>
            <p:ph idx="1" type="body"/>
          </p:nvPr>
        </p:nvSpPr>
        <p:spPr>
          <a:xfrm>
            <a:off x="311700" y="1397475"/>
            <a:ext cx="8520600" cy="16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Drag and drop or double clic</a:t>
            </a:r>
            <a:r>
              <a:rPr lang="en" sz="1600"/>
              <a:t>k</a:t>
            </a:r>
            <a:r>
              <a:rPr lang="en" sz="1600"/>
              <a:t> objects to add them to the Scene Editor.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Bounding boxes show where the object will be positioned when dragged into the Scene Editor.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Double </a:t>
            </a:r>
            <a:r>
              <a:rPr lang="en" sz="1600"/>
              <a:t>clicked</a:t>
            </a:r>
            <a:r>
              <a:rPr lang="en" sz="1600"/>
              <a:t> objects will be added at the very center of the world (0,0,0).</a:t>
            </a:r>
            <a:endParaRPr sz="1600"/>
          </a:p>
        </p:txBody>
      </p:sp>
      <p:pic>
        <p:nvPicPr>
          <p:cNvPr id="339" name="Google Shape;33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244" y="2742121"/>
            <a:ext cx="3372300" cy="22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2656" y="2778495"/>
            <a:ext cx="4151100" cy="22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3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Alice will provide a default name for ob</a:t>
            </a:r>
            <a:r>
              <a:rPr lang="en"/>
              <a:t>jects</a:t>
            </a:r>
            <a:r>
              <a:rPr lang="en" sz="1400"/>
              <a:t> </a:t>
            </a:r>
            <a:r>
              <a:rPr lang="en" sz="1400"/>
              <a:t>based on the class name selected,</a:t>
            </a:r>
            <a:r>
              <a:rPr lang="en" sz="1400"/>
              <a:t> </a:t>
            </a:r>
            <a:r>
              <a:rPr lang="en" sz="1400"/>
              <a:t>but you can enter a different name when adding </a:t>
            </a:r>
            <a:r>
              <a:rPr lang="en"/>
              <a:t>objects. </a:t>
            </a:r>
            <a:r>
              <a:rPr lang="en" sz="1400"/>
              <a:t>You will need to adhere to the following rules: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Names must be one continuous word, with no spaces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For names with multiple words try using </a:t>
            </a:r>
            <a:r>
              <a:rPr b="1" lang="en" sz="1400"/>
              <a:t>camelCase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The first </a:t>
            </a:r>
            <a:r>
              <a:rPr lang="en"/>
              <a:t>character</a:t>
            </a:r>
            <a:r>
              <a:rPr lang="en" sz="1400"/>
              <a:t> </a:t>
            </a:r>
            <a:r>
              <a:rPr lang="en"/>
              <a:t>must</a:t>
            </a:r>
            <a:r>
              <a:rPr lang="en" sz="1400"/>
              <a:t> be a letter and not a number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special characters </a:t>
            </a:r>
            <a:r>
              <a:rPr lang="en"/>
              <a:t>(</a:t>
            </a:r>
            <a:r>
              <a:rPr lang="en" sz="1400"/>
              <a:t>?, @, !)</a:t>
            </a:r>
            <a:endParaRPr sz="1400"/>
          </a:p>
        </p:txBody>
      </p:sp>
      <p:sp>
        <p:nvSpPr>
          <p:cNvPr id="346" name="Google Shape;346;p43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Objects i</a:t>
            </a:r>
            <a:r>
              <a:rPr lang="en"/>
              <a:t>n Alice</a:t>
            </a:r>
            <a:endParaRPr/>
          </a:p>
        </p:txBody>
      </p:sp>
      <p:sp>
        <p:nvSpPr>
          <p:cNvPr id="347" name="Google Shape;347;p43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Naming Objects</a:t>
            </a:r>
            <a:endParaRPr/>
          </a:p>
        </p:txBody>
      </p:sp>
      <p:pic>
        <p:nvPicPr>
          <p:cNvPr id="348" name="Google Shape;34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114550"/>
            <a:ext cx="3159600" cy="19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Virtual World</a:t>
            </a:r>
            <a:endParaRPr/>
          </a:p>
        </p:txBody>
      </p:sp>
      <p:sp>
        <p:nvSpPr>
          <p:cNvPr id="157" name="Google Shape;157;p26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Objects in Alice</a:t>
            </a:r>
            <a:endParaRPr/>
          </a:p>
        </p:txBody>
      </p:sp>
      <p:sp>
        <p:nvSpPr>
          <p:cNvPr id="354" name="Google Shape;354;p44"/>
          <p:cNvSpPr txBox="1"/>
          <p:nvPr/>
        </p:nvSpPr>
        <p:spPr>
          <a:xfrm>
            <a:off x="5307150" y="1340650"/>
            <a:ext cx="2759700" cy="34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00" lIns="67400" spcFirstLastPara="1" rIns="67400" wrap="square" tIns="33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38BBF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>
              <a:solidFill>
                <a:srgbClr val="38BB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9270" y="1442192"/>
            <a:ext cx="5446200" cy="280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4"/>
          <p:cNvSpPr txBox="1"/>
          <p:nvPr/>
        </p:nvSpPr>
        <p:spPr>
          <a:xfrm>
            <a:off x="1066811" y="618788"/>
            <a:ext cx="1714500" cy="4686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CC9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0250" lIns="60500" spcFirstLastPara="1" rIns="60500" wrap="square" tIns="302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Object tile in object tree</a:t>
            </a:r>
            <a:endParaRPr/>
          </a:p>
        </p:txBody>
      </p:sp>
      <p:cxnSp>
        <p:nvCxnSpPr>
          <p:cNvPr id="357" name="Google Shape;357;p44"/>
          <p:cNvCxnSpPr>
            <a:stCxn id="356" idx="2"/>
          </p:cNvCxnSpPr>
          <p:nvPr/>
        </p:nvCxnSpPr>
        <p:spPr>
          <a:xfrm>
            <a:off x="1924061" y="1087388"/>
            <a:ext cx="167400" cy="681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58" name="Google Shape;358;p44"/>
          <p:cNvCxnSpPr/>
          <p:nvPr/>
        </p:nvCxnSpPr>
        <p:spPr>
          <a:xfrm>
            <a:off x="4007608" y="977565"/>
            <a:ext cx="0" cy="791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59" name="Google Shape;359;p44"/>
          <p:cNvCxnSpPr/>
          <p:nvPr/>
        </p:nvCxnSpPr>
        <p:spPr>
          <a:xfrm rot="10800000">
            <a:off x="6377652" y="3382286"/>
            <a:ext cx="0" cy="1109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60" name="Google Shape;360;p44"/>
          <p:cNvSpPr txBox="1"/>
          <p:nvPr/>
        </p:nvSpPr>
        <p:spPr>
          <a:xfrm>
            <a:off x="3231649" y="700613"/>
            <a:ext cx="3138900" cy="2649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CC9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0250" lIns="60500" spcFirstLastPara="1" rIns="60500" wrap="square" tIns="302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Object with default ring handle</a:t>
            </a:r>
            <a:endParaRPr/>
          </a:p>
        </p:txBody>
      </p:sp>
      <p:sp>
        <p:nvSpPr>
          <p:cNvPr id="361" name="Google Shape;361;p44"/>
          <p:cNvSpPr txBox="1"/>
          <p:nvPr/>
        </p:nvSpPr>
        <p:spPr>
          <a:xfrm>
            <a:off x="5923814" y="4513313"/>
            <a:ext cx="907800" cy="4686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CC99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30250" lIns="60500" spcFirstLastPara="1" rIns="60500" wrap="square" tIns="302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Object properties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5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Objects in Alice</a:t>
            </a:r>
            <a:endParaRPr/>
          </a:p>
        </p:txBody>
      </p:sp>
      <p:grpSp>
        <p:nvGrpSpPr>
          <p:cNvPr id="367" name="Google Shape;367;p45"/>
          <p:cNvGrpSpPr/>
          <p:nvPr/>
        </p:nvGrpSpPr>
        <p:grpSpPr>
          <a:xfrm>
            <a:off x="1904948" y="211764"/>
            <a:ext cx="5711882" cy="4719973"/>
            <a:chOff x="3662824" y="841110"/>
            <a:chExt cx="7741776" cy="6493290"/>
          </a:xfrm>
        </p:grpSpPr>
        <p:pic>
          <p:nvPicPr>
            <p:cNvPr id="368" name="Google Shape;368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662824" y="2330347"/>
              <a:ext cx="7543500" cy="3890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9" name="Google Shape;369;p45"/>
            <p:cNvCxnSpPr/>
            <p:nvPr/>
          </p:nvCxnSpPr>
          <p:spPr>
            <a:xfrm>
              <a:off x="8585200" y="1219200"/>
              <a:ext cx="1600200" cy="26670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370" name="Google Shape;370;p45"/>
            <p:cNvCxnSpPr/>
            <p:nvPr/>
          </p:nvCxnSpPr>
          <p:spPr>
            <a:xfrm flipH="1" rot="10800000">
              <a:off x="9652000" y="4572002"/>
              <a:ext cx="304800" cy="2362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371" name="Google Shape;371;p45"/>
            <p:cNvSpPr txBox="1"/>
            <p:nvPr/>
          </p:nvSpPr>
          <p:spPr>
            <a:xfrm>
              <a:off x="5765800" y="841110"/>
              <a:ext cx="3505200" cy="4002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CC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Object position</a:t>
              </a:r>
              <a:endParaRPr/>
            </a:p>
          </p:txBody>
        </p:sp>
        <p:sp>
          <p:nvSpPr>
            <p:cNvPr id="372" name="Google Shape;372;p45"/>
            <p:cNvSpPr txBox="1"/>
            <p:nvPr/>
          </p:nvSpPr>
          <p:spPr>
            <a:xfrm>
              <a:off x="7899400" y="6934200"/>
              <a:ext cx="3505200" cy="400200"/>
            </a:xfrm>
            <a:prstGeom prst="rect">
              <a:avLst/>
            </a:prstGeom>
            <a:solidFill>
              <a:srgbClr val="FFFFFF"/>
            </a:solidFill>
            <a:ln cap="flat" cmpd="sng" w="28575">
              <a:solidFill>
                <a:srgbClr val="00CC99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Object size</a:t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Positioning an Object</a:t>
            </a:r>
            <a:endParaRPr/>
          </a:p>
        </p:txBody>
      </p:sp>
      <p:sp>
        <p:nvSpPr>
          <p:cNvPr id="378" name="Google Shape;378;p46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Five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 with Mouse</a:t>
            </a:r>
            <a:endParaRPr/>
          </a:p>
        </p:txBody>
      </p:sp>
      <p:sp>
        <p:nvSpPr>
          <p:cNvPr id="384" name="Google Shape;384;p47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Positioning an Object</a:t>
            </a:r>
            <a:endParaRPr/>
          </a:p>
        </p:txBody>
      </p:sp>
      <p:sp>
        <p:nvSpPr>
          <p:cNvPr id="385" name="Google Shape;385;p47"/>
          <p:cNvSpPr txBox="1"/>
          <p:nvPr>
            <p:ph idx="1" type="body"/>
          </p:nvPr>
        </p:nvSpPr>
        <p:spPr>
          <a:xfrm>
            <a:off x="311700" y="1245075"/>
            <a:ext cx="8520600" cy="16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Move the object on the ground plane, b</a:t>
            </a:r>
            <a:r>
              <a:rPr lang="en" sz="1400"/>
              <a:t>y </a:t>
            </a:r>
            <a:r>
              <a:rPr lang="en" sz="1400"/>
              <a:t>default</a:t>
            </a:r>
            <a:r>
              <a:rPr lang="en" sz="1400"/>
              <a:t> </a:t>
            </a:r>
            <a:r>
              <a:rPr lang="en" sz="1400"/>
              <a:t>clicking</a:t>
            </a:r>
            <a:r>
              <a:rPr lang="en" sz="1400"/>
              <a:t> on an object and dragging the mouse. A highlighted ring will also appear around the object that can be used to rotate the object.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You can use the handle style buttons to change the mouse behavior: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Rotation - displays circular handles for manipulating turn and roll relative to the </a:t>
            </a:r>
            <a:r>
              <a:rPr lang="en" sz="1400"/>
              <a:t>object's</a:t>
            </a:r>
            <a:r>
              <a:rPr lang="en" sz="1400"/>
              <a:t> orientation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Translation - displays handles for moving the object along the major axis relative to the object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Resize - displays a handle for </a:t>
            </a:r>
            <a:r>
              <a:rPr lang="en" sz="1400"/>
              <a:t>uniformly</a:t>
            </a:r>
            <a:r>
              <a:rPr lang="en" sz="1400"/>
              <a:t> </a:t>
            </a:r>
            <a:r>
              <a:rPr lang="en" sz="1400"/>
              <a:t>scaling</a:t>
            </a:r>
            <a:r>
              <a:rPr lang="en" sz="1400"/>
              <a:t> the object  </a:t>
            </a:r>
            <a:endParaRPr sz="1400"/>
          </a:p>
        </p:txBody>
      </p:sp>
      <p:grpSp>
        <p:nvGrpSpPr>
          <p:cNvPr id="386" name="Google Shape;386;p47"/>
          <p:cNvGrpSpPr/>
          <p:nvPr/>
        </p:nvGrpSpPr>
        <p:grpSpPr>
          <a:xfrm>
            <a:off x="311612" y="3618219"/>
            <a:ext cx="8502453" cy="1220993"/>
            <a:chOff x="795211" y="5835330"/>
            <a:chExt cx="12281457" cy="1637378"/>
          </a:xfrm>
        </p:grpSpPr>
        <p:pic>
          <p:nvPicPr>
            <p:cNvPr id="387" name="Google Shape;387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252258" y="5835608"/>
              <a:ext cx="1140900" cy="162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4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60849" y="5835607"/>
              <a:ext cx="1118700" cy="1621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323184" y="5835608"/>
              <a:ext cx="2910300" cy="1637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5211" y="5835330"/>
              <a:ext cx="1527900" cy="1636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lide_27.png" id="391" name="Google Shape;391;p4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343668" y="5835607"/>
              <a:ext cx="5733000" cy="1621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8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more precise positioning of objects, you can use the properties panel to adjust the absolute position of the objects in the world.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Select the desired object from the object tree or the object drop down menu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Modify the </a:t>
            </a:r>
            <a:r>
              <a:rPr lang="en"/>
              <a:t>x, y, z</a:t>
            </a:r>
            <a:r>
              <a:rPr lang="en"/>
              <a:t> coordinates for the object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/>
              <a:t>The properties panel can be used for position but not orientation</a:t>
            </a:r>
            <a:endParaRPr i="1"/>
          </a:p>
        </p:txBody>
      </p:sp>
      <p:sp>
        <p:nvSpPr>
          <p:cNvPr id="397" name="Google Shape;397;p48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Positioning</a:t>
            </a:r>
            <a:r>
              <a:rPr lang="en"/>
              <a:t> an Object</a:t>
            </a:r>
            <a:endParaRPr/>
          </a:p>
        </p:txBody>
      </p:sp>
      <p:sp>
        <p:nvSpPr>
          <p:cNvPr id="398" name="Google Shape;398;p4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 with Coordinates </a:t>
            </a:r>
            <a:endParaRPr/>
          </a:p>
        </p:txBody>
      </p:sp>
      <p:pic>
        <p:nvPicPr>
          <p:cNvPr id="399" name="Google Shape;39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436" y="1883318"/>
            <a:ext cx="3628800" cy="22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For more precise positioning of objects, use the one shot menu:</a:t>
            </a:r>
            <a:endParaRPr sz="1500"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Select the object’s name from the object menu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 the properties panel select a move command from the one shots sub menu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Note: Right click on an object in the scene to access the menu</a:t>
            </a:r>
            <a:endParaRPr sz="1500"/>
          </a:p>
        </p:txBody>
      </p:sp>
      <p:sp>
        <p:nvSpPr>
          <p:cNvPr id="405" name="Google Shape;405;p49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 with One Shots</a:t>
            </a:r>
            <a:endParaRPr/>
          </a:p>
        </p:txBody>
      </p:sp>
      <p:sp>
        <p:nvSpPr>
          <p:cNvPr id="406" name="Google Shape;406;p49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Positioning an Object</a:t>
            </a:r>
            <a:endParaRPr/>
          </a:p>
        </p:txBody>
      </p:sp>
      <p:pic>
        <p:nvPicPr>
          <p:cNvPr id="407" name="Google Shape;40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7257" y="1446053"/>
            <a:ext cx="4185300" cy="32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0"/>
          <p:cNvSpPr txBox="1"/>
          <p:nvPr>
            <p:ph idx="1" type="body"/>
          </p:nvPr>
        </p:nvSpPr>
        <p:spPr>
          <a:xfrm>
            <a:off x="4664225" y="16895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To a</a:t>
            </a:r>
            <a:r>
              <a:rPr lang="en"/>
              <a:t>ccess</a:t>
            </a:r>
            <a:r>
              <a:rPr lang="en"/>
              <a:t> an object’s </a:t>
            </a:r>
            <a:r>
              <a:rPr lang="en"/>
              <a:t>joint</a:t>
            </a:r>
            <a:r>
              <a:rPr lang="en"/>
              <a:t>,</a:t>
            </a:r>
            <a:r>
              <a:rPr lang="en"/>
              <a:t> click on the arrow next to the object’s name in the object list.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Joints act as the pivot points for the subparts of the objects, extending from the object to its extremities.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Turning and rotating joints may also move other joints and subparts.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Ex:</a:t>
            </a:r>
            <a:r>
              <a:rPr lang="en"/>
              <a:t> </a:t>
            </a:r>
            <a:r>
              <a:rPr lang="en"/>
              <a:t>T</a:t>
            </a:r>
            <a:r>
              <a:rPr lang="en"/>
              <a:t>urning the left elbow joint will also move the </a:t>
            </a:r>
            <a:r>
              <a:rPr lang="en"/>
              <a:t>wrist, and finger joints, the forearm, and the hand subparts</a:t>
            </a:r>
            <a:r>
              <a:rPr lang="en"/>
              <a:t>.</a:t>
            </a:r>
            <a:endParaRPr/>
          </a:p>
        </p:txBody>
      </p:sp>
      <p:sp>
        <p:nvSpPr>
          <p:cNvPr id="413" name="Google Shape;413;p5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Manipulate Object Subparts</a:t>
            </a:r>
            <a:endParaRPr/>
          </a:p>
        </p:txBody>
      </p:sp>
      <p:sp>
        <p:nvSpPr>
          <p:cNvPr id="414" name="Google Shape;414;p50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Positioning an Object</a:t>
            </a:r>
            <a:endParaRPr/>
          </a:p>
        </p:txBody>
      </p:sp>
      <p:pic>
        <p:nvPicPr>
          <p:cNvPr id="415" name="Google Shape;415;p50"/>
          <p:cNvPicPr preferRelativeResize="0"/>
          <p:nvPr/>
        </p:nvPicPr>
        <p:blipFill rotWithShape="1">
          <a:blip r:embed="rId3">
            <a:alphaModFix/>
          </a:blip>
          <a:srcRect b="0" l="0" r="14118" t="0"/>
          <a:stretch/>
        </p:blipFill>
        <p:spPr>
          <a:xfrm>
            <a:off x="313339" y="1887492"/>
            <a:ext cx="1556100" cy="22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0"/>
          <p:cNvPicPr preferRelativeResize="0"/>
          <p:nvPr/>
        </p:nvPicPr>
        <p:blipFill rotWithShape="1">
          <a:blip r:embed="rId4">
            <a:alphaModFix/>
          </a:blip>
          <a:srcRect b="0" l="0" r="0" t="10809"/>
          <a:stretch/>
        </p:blipFill>
        <p:spPr>
          <a:xfrm>
            <a:off x="1869450" y="1887500"/>
            <a:ext cx="2217900" cy="22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1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Camera</a:t>
            </a:r>
            <a:endParaRPr/>
          </a:p>
        </p:txBody>
      </p:sp>
      <p:sp>
        <p:nvSpPr>
          <p:cNvPr id="422" name="Google Shape;422;p51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Six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/>
          <p:nvPr>
            <p:ph idx="1" type="body"/>
          </p:nvPr>
        </p:nvSpPr>
        <p:spPr>
          <a:xfrm>
            <a:off x="311700" y="16944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There is only one camera that can be moved around the scene.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Changes in the scene view are achieved by moving the </a:t>
            </a:r>
            <a:r>
              <a:rPr lang="en" sz="1500"/>
              <a:t>camera</a:t>
            </a:r>
            <a:r>
              <a:rPr lang="en" sz="1500"/>
              <a:t>,</a:t>
            </a:r>
            <a:r>
              <a:rPr lang="en" sz="1500"/>
              <a:t> not by switching to different cameras.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basic camera controls on the bottom of the scene view allow you to reposition the camera view in the Scene Editor.</a:t>
            </a:r>
            <a:endParaRPr sz="1500"/>
          </a:p>
        </p:txBody>
      </p:sp>
      <p:sp>
        <p:nvSpPr>
          <p:cNvPr id="428" name="Google Shape;428;p52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Camera</a:t>
            </a:r>
            <a:endParaRPr/>
          </a:p>
        </p:txBody>
      </p:sp>
      <p:sp>
        <p:nvSpPr>
          <p:cNvPr id="429" name="Google Shape;429;p5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Overview</a:t>
            </a:r>
            <a:endParaRPr/>
          </a:p>
        </p:txBody>
      </p:sp>
      <p:pic>
        <p:nvPicPr>
          <p:cNvPr id="430" name="Google Shape;430;p52"/>
          <p:cNvPicPr preferRelativeResize="0"/>
          <p:nvPr/>
        </p:nvPicPr>
        <p:blipFill rotWithShape="1">
          <a:blip r:embed="rId3">
            <a:alphaModFix/>
          </a:blip>
          <a:srcRect b="0" l="10765" r="9546" t="0"/>
          <a:stretch/>
        </p:blipFill>
        <p:spPr>
          <a:xfrm>
            <a:off x="4892715" y="1627297"/>
            <a:ext cx="3733800" cy="283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3"/>
          <p:cNvSpPr txBox="1"/>
          <p:nvPr>
            <p:ph idx="1" type="body"/>
          </p:nvPr>
        </p:nvSpPr>
        <p:spPr>
          <a:xfrm>
            <a:off x="4740425" y="1635238"/>
            <a:ext cx="3845100" cy="31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left control arrows </a:t>
            </a:r>
            <a:r>
              <a:rPr b="1" lang="en" sz="1200"/>
              <a:t>move</a:t>
            </a:r>
            <a:r>
              <a:rPr lang="en" sz="1200"/>
              <a:t> the camera up, down, left, and right.</a:t>
            </a:r>
            <a:br>
              <a:rPr lang="en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up down arrows,</a:t>
            </a:r>
            <a:r>
              <a:rPr lang="en" sz="1200"/>
              <a:t> in the middle controls, </a:t>
            </a:r>
            <a:r>
              <a:rPr b="1" lang="en" sz="1200"/>
              <a:t>move</a:t>
            </a:r>
            <a:r>
              <a:rPr lang="en" sz="1200"/>
              <a:t> the camera forward and backward.</a:t>
            </a:r>
            <a:br>
              <a:rPr lang="en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right and left arrows, in the middle controls, </a:t>
            </a:r>
            <a:r>
              <a:rPr b="1" lang="en" sz="1200"/>
              <a:t>turn</a:t>
            </a:r>
            <a:r>
              <a:rPr lang="en" sz="1200"/>
              <a:t> the camera left and right.</a:t>
            </a:r>
            <a:br>
              <a:rPr lang="en" sz="1200"/>
            </a:b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The right control arrows </a:t>
            </a:r>
            <a:r>
              <a:rPr b="1" lang="en" sz="1200"/>
              <a:t>turn</a:t>
            </a:r>
            <a:r>
              <a:rPr lang="en" sz="1200"/>
              <a:t> the camera forward and backward.</a:t>
            </a:r>
            <a:endParaRPr sz="1200"/>
          </a:p>
        </p:txBody>
      </p:sp>
      <p:sp>
        <p:nvSpPr>
          <p:cNvPr id="436" name="Google Shape;436;p53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Controls</a:t>
            </a:r>
            <a:endParaRPr/>
          </a:p>
        </p:txBody>
      </p:sp>
      <p:sp>
        <p:nvSpPr>
          <p:cNvPr id="437" name="Google Shape;437;p53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Camera</a:t>
            </a:r>
            <a:endParaRPr/>
          </a:p>
        </p:txBody>
      </p:sp>
      <p:pic>
        <p:nvPicPr>
          <p:cNvPr id="438" name="Google Shape;43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9812" y="1471470"/>
            <a:ext cx="2482500" cy="7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5313" y="2299493"/>
            <a:ext cx="2471700" cy="7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5243" y="3162491"/>
            <a:ext cx="2471700" cy="7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1203" y="3988814"/>
            <a:ext cx="2479800" cy="7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Virtual World</a:t>
            </a:r>
            <a:endParaRPr/>
          </a:p>
        </p:txBody>
      </p:sp>
      <p:sp>
        <p:nvSpPr>
          <p:cNvPr id="163" name="Google Shape;163;p27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3D Virtual Environment</a:t>
            </a:r>
            <a:endParaRPr/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1237975" y="1397475"/>
            <a:ext cx="6863400" cy="10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6167" lvl="0" marL="25315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An Alice world is a virtual environment created in 3 dimensions (3D).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06167" lvl="0" marL="253158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The 3D world is a representation of a place (environment) and the objects in that place that have height, width, and depth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7188" y="2629580"/>
            <a:ext cx="1877100" cy="1488300"/>
          </a:xfrm>
          <a:prstGeom prst="rect">
            <a:avLst/>
          </a:prstGeom>
          <a:noFill/>
          <a:ln cap="flat" cmpd="sng" w="9525">
            <a:solidFill>
              <a:srgbClr val="25344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7741" y="2625380"/>
            <a:ext cx="2688300" cy="1496700"/>
          </a:xfrm>
          <a:prstGeom prst="rect">
            <a:avLst/>
          </a:prstGeom>
          <a:noFill/>
          <a:ln cap="flat" cmpd="sng" w="9525">
            <a:solidFill>
              <a:srgbClr val="25344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" name="Google Shape;167;p27"/>
          <p:cNvSpPr txBox="1"/>
          <p:nvPr/>
        </p:nvSpPr>
        <p:spPr>
          <a:xfrm>
            <a:off x="1413500" y="4382180"/>
            <a:ext cx="29751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0250" lIns="60500" spcFirstLastPara="1" rIns="60500" wrap="square" tIns="302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 2D image of a tea party</a:t>
            </a:r>
            <a:endParaRPr i="1"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4521200" y="4382175"/>
            <a:ext cx="29214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0250" lIns="60500" spcFirstLastPara="1" rIns="60500" wrap="square" tIns="302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 tea party in the Alice virtual environment</a:t>
            </a:r>
            <a:endParaRPr i="1"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4"/>
          <p:cNvSpPr txBox="1"/>
          <p:nvPr>
            <p:ph idx="1" type="body"/>
          </p:nvPr>
        </p:nvSpPr>
        <p:spPr>
          <a:xfrm>
            <a:off x="311700" y="1397475"/>
            <a:ext cx="8520600" cy="19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 camera marker is an invisible object that allows you to mark a location and orientation in the world so that you can quickly move the camera to a saved place.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/>
              <a:t>It is highly recommended to create a camera marker when you start a new scene so that you can return to the starting place in case you accidentally move the camera.</a:t>
            </a:r>
            <a:endParaRPr sz="1500"/>
          </a:p>
        </p:txBody>
      </p:sp>
      <p:sp>
        <p:nvSpPr>
          <p:cNvPr id="447" name="Google Shape;447;p54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Camera</a:t>
            </a:r>
            <a:endParaRPr/>
          </a:p>
        </p:txBody>
      </p:sp>
      <p:sp>
        <p:nvSpPr>
          <p:cNvPr id="448" name="Google Shape;448;p54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Camera Marker?</a:t>
            </a:r>
            <a:endParaRPr/>
          </a:p>
        </p:txBody>
      </p:sp>
      <p:grpSp>
        <p:nvGrpSpPr>
          <p:cNvPr id="449" name="Google Shape;449;p54"/>
          <p:cNvGrpSpPr/>
          <p:nvPr/>
        </p:nvGrpSpPr>
        <p:grpSpPr>
          <a:xfrm>
            <a:off x="502000" y="3029110"/>
            <a:ext cx="2622316" cy="1120768"/>
            <a:chOff x="-687493" y="4573691"/>
            <a:chExt cx="3962400" cy="1693514"/>
          </a:xfrm>
        </p:grpSpPr>
        <p:pic>
          <p:nvPicPr>
            <p:cNvPr descr="slide_15b.png" id="450" name="Google Shape;450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687493" y="4621105"/>
              <a:ext cx="3962400" cy="164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54"/>
            <p:cNvSpPr/>
            <p:nvPr/>
          </p:nvSpPr>
          <p:spPr>
            <a:xfrm>
              <a:off x="-677333" y="4573691"/>
              <a:ext cx="2209800" cy="457200"/>
            </a:xfrm>
            <a:prstGeom prst="rect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2" name="Google Shape;452;p54"/>
          <p:cNvSpPr txBox="1"/>
          <p:nvPr/>
        </p:nvSpPr>
        <p:spPr>
          <a:xfrm>
            <a:off x="3429000" y="4248150"/>
            <a:ext cx="24384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00" lIns="67400" spcFirstLastPara="1" rIns="67400" wrap="square" tIns="3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Use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the left button to move the camera to the selected marker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53" name="Google Shape;45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6391" y="3075268"/>
            <a:ext cx="2380500" cy="9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45410" y="3073773"/>
            <a:ext cx="2382900" cy="99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54"/>
          <p:cNvSpPr txBox="1"/>
          <p:nvPr/>
        </p:nvSpPr>
        <p:spPr>
          <a:xfrm>
            <a:off x="533400" y="4248150"/>
            <a:ext cx="25146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00" lIns="67400" spcFirstLastPara="1" rIns="67400" wrap="square" tIns="3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Add a camera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marker in the properties menu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6" name="Google Shape;456;p54"/>
          <p:cNvSpPr txBox="1"/>
          <p:nvPr/>
        </p:nvSpPr>
        <p:spPr>
          <a:xfrm>
            <a:off x="6248401" y="4248150"/>
            <a:ext cx="2362200" cy="10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3700" lIns="67400" spcFirstLastPara="1" rIns="67400" wrap="square" tIns="33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Use the right button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to </a:t>
            </a: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move the selected marker to the current camera position 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/>
          <p:nvPr>
            <p:ph idx="1" type="body"/>
          </p:nvPr>
        </p:nvSpPr>
        <p:spPr>
          <a:xfrm>
            <a:off x="311700" y="16182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 addition to the active scene camera, there are 4 alternate Scene Editor views.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These are not camera locations or camera markers so they cannot be referenced in your code to move the camera or viewpoint.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They are very useful when building a scene to help align and orient objects to each other.</a:t>
            </a:r>
            <a:endParaRPr sz="1500"/>
          </a:p>
        </p:txBody>
      </p:sp>
      <p:sp>
        <p:nvSpPr>
          <p:cNvPr id="462" name="Google Shape;462;p55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Camera</a:t>
            </a:r>
            <a:endParaRPr/>
          </a:p>
        </p:txBody>
      </p:sp>
      <p:sp>
        <p:nvSpPr>
          <p:cNvPr id="463" name="Google Shape;463;p55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Building Viewpoints</a:t>
            </a:r>
            <a:endParaRPr/>
          </a:p>
        </p:txBody>
      </p:sp>
      <p:pic>
        <p:nvPicPr>
          <p:cNvPr id="464" name="Google Shape;464;p55"/>
          <p:cNvPicPr preferRelativeResize="0"/>
          <p:nvPr/>
        </p:nvPicPr>
        <p:blipFill rotWithShape="1">
          <a:blip r:embed="rId3">
            <a:alphaModFix/>
          </a:blip>
          <a:srcRect b="0" l="14879" r="5292" t="0"/>
          <a:stretch/>
        </p:blipFill>
        <p:spPr>
          <a:xfrm>
            <a:off x="4745437" y="1502425"/>
            <a:ext cx="4017600" cy="31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6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Scene Editor Views</a:t>
            </a:r>
            <a:endParaRPr/>
          </a:p>
        </p:txBody>
      </p:sp>
      <p:grpSp>
        <p:nvGrpSpPr>
          <p:cNvPr id="470" name="Google Shape;470;p56"/>
          <p:cNvGrpSpPr/>
          <p:nvPr/>
        </p:nvGrpSpPr>
        <p:grpSpPr>
          <a:xfrm>
            <a:off x="620007" y="1347477"/>
            <a:ext cx="5821749" cy="3579755"/>
            <a:chOff x="-2204329" y="1710003"/>
            <a:chExt cx="9748408" cy="5994231"/>
          </a:xfrm>
        </p:grpSpPr>
        <p:pic>
          <p:nvPicPr>
            <p:cNvPr id="471" name="Google Shape;471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204329" y="1710003"/>
              <a:ext cx="4369200" cy="29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2204329" y="4788533"/>
              <a:ext cx="4369200" cy="291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56"/>
            <p:cNvPicPr preferRelativeResize="0"/>
            <p:nvPr/>
          </p:nvPicPr>
          <p:blipFill rotWithShape="1">
            <a:blip r:embed="rId5">
              <a:alphaModFix/>
            </a:blip>
            <a:srcRect b="2997" l="0" r="0" t="0"/>
            <a:stretch/>
          </p:blipFill>
          <p:spPr>
            <a:xfrm>
              <a:off x="2420067" y="1716237"/>
              <a:ext cx="5124000" cy="29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5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420079" y="4817331"/>
              <a:ext cx="5124000" cy="2882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5" name="Google Shape;475;p56"/>
          <p:cNvSpPr txBox="1"/>
          <p:nvPr/>
        </p:nvSpPr>
        <p:spPr>
          <a:xfrm>
            <a:off x="6544995" y="1448213"/>
            <a:ext cx="2169600" cy="34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Layout Scene View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Top View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Side View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</a:pPr>
            <a:r>
              <a:rPr lang="en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Front View</a:t>
            </a:r>
            <a:endParaRPr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6" name="Google Shape;476;p56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Camera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7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482" name="Google Shape;482;p57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8"/>
          <p:cNvSpPr txBox="1"/>
          <p:nvPr>
            <p:ph idx="1" type="body"/>
          </p:nvPr>
        </p:nvSpPr>
        <p:spPr>
          <a:xfrm>
            <a:off x="4664225" y="16895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Save your project world often - every 10 to 20 minutes.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It is important to use </a:t>
            </a:r>
            <a:r>
              <a:rPr lang="en"/>
              <a:t>a progressive naming convention, such as adding a character to each new version, for incremental backups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Later versions of Alice 3 will also have an autosave function that will save incremental backups in case of an issue.</a:t>
            </a:r>
            <a:endParaRPr/>
          </a:p>
        </p:txBody>
      </p:sp>
      <p:sp>
        <p:nvSpPr>
          <p:cNvPr id="488" name="Google Shape;488;p58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489" name="Google Shape;489;p5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Often</a:t>
            </a:r>
            <a:endParaRPr/>
          </a:p>
        </p:txBody>
      </p:sp>
      <p:pic>
        <p:nvPicPr>
          <p:cNvPr id="490" name="Google Shape;490;p58"/>
          <p:cNvPicPr preferRelativeResize="0"/>
          <p:nvPr/>
        </p:nvPicPr>
        <p:blipFill rotWithShape="1">
          <a:blip r:embed="rId3">
            <a:alphaModFix/>
          </a:blip>
          <a:srcRect b="45699" l="0" r="66937" t="0"/>
          <a:stretch/>
        </p:blipFill>
        <p:spPr>
          <a:xfrm>
            <a:off x="685800" y="1437084"/>
            <a:ext cx="2971800" cy="31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9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496" name="Google Shape;496;p59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Undo / Redo</a:t>
            </a:r>
            <a:endParaRPr/>
          </a:p>
        </p:txBody>
      </p:sp>
      <p:sp>
        <p:nvSpPr>
          <p:cNvPr id="497" name="Google Shape;497;p59"/>
          <p:cNvSpPr txBox="1"/>
          <p:nvPr>
            <p:ph idx="1" type="body"/>
          </p:nvPr>
        </p:nvSpPr>
        <p:spPr>
          <a:xfrm>
            <a:off x="1677450" y="3076075"/>
            <a:ext cx="5789100" cy="16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always use undo and redo to test things.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addition to the interface butto</a:t>
            </a:r>
            <a:r>
              <a:rPr lang="en"/>
              <a:t>ns, y</a:t>
            </a:r>
            <a:r>
              <a:rPr lang="en"/>
              <a:t>ou can use command z (undo) and command y (redo).</a:t>
            </a:r>
            <a:endParaRPr/>
          </a:p>
        </p:txBody>
      </p:sp>
      <p:pic>
        <p:nvPicPr>
          <p:cNvPr descr="slide_27.png" id="498" name="Google Shape;49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7450" y="1473667"/>
            <a:ext cx="5789100" cy="14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0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504" name="Google Shape;504;p60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Return to Default Handle Styles</a:t>
            </a:r>
            <a:endParaRPr/>
          </a:p>
        </p:txBody>
      </p:sp>
      <p:sp>
        <p:nvSpPr>
          <p:cNvPr id="505" name="Google Shape;505;p60"/>
          <p:cNvSpPr txBox="1"/>
          <p:nvPr>
            <p:ph idx="1" type="body"/>
          </p:nvPr>
        </p:nvSpPr>
        <p:spPr>
          <a:xfrm>
            <a:off x="1763593" y="3647450"/>
            <a:ext cx="5698200" cy="129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After using rotate, translate, or resize be sure to put the button back to default</a:t>
            </a:r>
            <a:r>
              <a:rPr lang="en"/>
              <a:t>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Beginner Alice users often forget to return to the default handle style when they go to work on another object.</a:t>
            </a:r>
            <a:endParaRPr/>
          </a:p>
        </p:txBody>
      </p:sp>
      <p:grpSp>
        <p:nvGrpSpPr>
          <p:cNvPr id="506" name="Google Shape;506;p60"/>
          <p:cNvGrpSpPr/>
          <p:nvPr/>
        </p:nvGrpSpPr>
        <p:grpSpPr>
          <a:xfrm>
            <a:off x="1771696" y="1397470"/>
            <a:ext cx="5698072" cy="2202980"/>
            <a:chOff x="3937001" y="3352800"/>
            <a:chExt cx="6126300" cy="2266441"/>
          </a:xfrm>
        </p:grpSpPr>
        <p:pic>
          <p:nvPicPr>
            <p:cNvPr descr="slide_27.png" id="507" name="Google Shape;507;p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937001" y="3352800"/>
              <a:ext cx="6126300" cy="15114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8" name="Google Shape;508;p60"/>
            <p:cNvCxnSpPr/>
            <p:nvPr/>
          </p:nvCxnSpPr>
          <p:spPr>
            <a:xfrm flipH="1" rot="10800000">
              <a:off x="5777507" y="4800841"/>
              <a:ext cx="140700" cy="8184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1"/>
          <p:cNvSpPr txBox="1"/>
          <p:nvPr>
            <p:ph type="title"/>
          </p:nvPr>
        </p:nvSpPr>
        <p:spPr>
          <a:xfrm>
            <a:off x="0" y="279475"/>
            <a:ext cx="2617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514" name="Google Shape;514;p6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Manipulation Hotkeys</a:t>
            </a:r>
            <a:endParaRPr/>
          </a:p>
        </p:txBody>
      </p:sp>
      <p:sp>
        <p:nvSpPr>
          <p:cNvPr id="515" name="Google Shape;515;p61"/>
          <p:cNvSpPr txBox="1"/>
          <p:nvPr>
            <p:ph idx="1" type="body"/>
          </p:nvPr>
        </p:nvSpPr>
        <p:spPr>
          <a:xfrm>
            <a:off x="311700" y="1397475"/>
            <a:ext cx="8520600" cy="317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using the mouse to manipulate objects in the Scene Editor, you can: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Hold down shift and drag the mouse to move the object vertically (up and down).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Hold down </a:t>
            </a:r>
            <a:r>
              <a:rPr lang="en"/>
              <a:t>ctrl</a:t>
            </a:r>
            <a:r>
              <a:rPr lang="en"/>
              <a:t> (windows) or option (mac) and drag mouse to turn the object.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2"/>
          <p:cNvSpPr txBox="1"/>
          <p:nvPr>
            <p:ph idx="1" type="body"/>
          </p:nvPr>
        </p:nvSpPr>
        <p:spPr>
          <a:xfrm>
            <a:off x="613500" y="1460975"/>
            <a:ext cx="7859100" cy="161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Shapes can be used to create generic objects.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Billboards can have image textures added to th</a:t>
            </a:r>
            <a:r>
              <a:rPr lang="en"/>
              <a:t>em and they can be used for backgrounds or directions.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3D text can be manipulated through code for dynamic text</a:t>
            </a:r>
            <a:r>
              <a:rPr lang="en"/>
              <a:t>.</a:t>
            </a:r>
            <a:endParaRPr/>
          </a:p>
        </p:txBody>
      </p:sp>
      <p:sp>
        <p:nvSpPr>
          <p:cNvPr id="521" name="Google Shape;521;p62"/>
          <p:cNvSpPr txBox="1"/>
          <p:nvPr>
            <p:ph type="title"/>
          </p:nvPr>
        </p:nvSpPr>
        <p:spPr>
          <a:xfrm>
            <a:off x="0" y="279475"/>
            <a:ext cx="25068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Tips and Tricks</a:t>
            </a:r>
            <a:endParaRPr/>
          </a:p>
        </p:txBody>
      </p:sp>
      <p:sp>
        <p:nvSpPr>
          <p:cNvPr id="522" name="Google Shape;522;p6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Shape Objects and Billboards</a:t>
            </a:r>
            <a:endParaRPr/>
          </a:p>
        </p:txBody>
      </p:sp>
      <p:pic>
        <p:nvPicPr>
          <p:cNvPr id="523" name="Google Shape;52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500" y="3259698"/>
            <a:ext cx="7859100" cy="10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4084425" y="1579467"/>
            <a:ext cx="4314300" cy="27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Alice Virtual Environments or Scenes will always contain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56518" lvl="1" marL="96771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Proxima Nova"/>
              <a:buChar char="○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Sky and </a:t>
            </a:r>
            <a:r>
              <a:rPr lang="en" sz="1500"/>
              <a:t>f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og </a:t>
            </a:r>
            <a:r>
              <a:rPr lang="en" sz="1500"/>
              <a:t>s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ettings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56518" lvl="1" marL="96771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Proxima Nova"/>
              <a:buChar char="○"/>
            </a:pPr>
            <a:r>
              <a:rPr lang="en" sz="1500"/>
              <a:t>A 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ground surface </a:t>
            </a:r>
            <a:r>
              <a:rPr lang="en" sz="1500"/>
              <a:t>(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grass, sand, rocks,</a:t>
            </a:r>
            <a:r>
              <a:rPr lang="en" sz="1500"/>
              <a:t> </a:t>
            </a: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water) 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56518" lvl="1" marL="96771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0"/>
              <a:buFont typeface="Proxima Nova"/>
              <a:buChar char="○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A range of objects </a:t>
            </a:r>
            <a:r>
              <a:rPr lang="en" sz="1500"/>
              <a:t>(characters, props, scenery)</a:t>
            </a:r>
            <a:endParaRPr sz="1500"/>
          </a:p>
          <a:p>
            <a:pPr indent="-267313" lvl="1" marL="967718" rtl="0" algn="l">
              <a:spcBef>
                <a:spcPts val="0"/>
              </a:spcBef>
              <a:spcAft>
                <a:spcPts val="0"/>
              </a:spcAft>
              <a:buClr>
                <a:srgbClr val="38BBF2"/>
              </a:buClr>
              <a:buSzPts val="1500"/>
              <a:buChar char="○"/>
            </a:pPr>
            <a:r>
              <a:rPr lang="en" sz="1500"/>
              <a:t>A camera that can be moved around the scene</a:t>
            </a:r>
            <a:endParaRPr sz="1500"/>
          </a:p>
        </p:txBody>
      </p:sp>
      <p:sp>
        <p:nvSpPr>
          <p:cNvPr id="174" name="Google Shape;174;p28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Components of an Alice Scene</a:t>
            </a:r>
            <a:endParaRPr/>
          </a:p>
        </p:txBody>
      </p:sp>
      <p:sp>
        <p:nvSpPr>
          <p:cNvPr id="175" name="Google Shape;175;p28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Virtual World</a:t>
            </a:r>
            <a:endParaRPr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967" y="1573992"/>
            <a:ext cx="3610500" cy="2694000"/>
          </a:xfrm>
          <a:prstGeom prst="rect">
            <a:avLst/>
          </a:prstGeom>
          <a:noFill/>
          <a:ln cap="flat" cmpd="sng" w="9525">
            <a:solidFill>
              <a:srgbClr val="253446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</a:t>
            </a:r>
            <a:endParaRPr/>
          </a:p>
        </p:txBody>
      </p:sp>
      <p:sp>
        <p:nvSpPr>
          <p:cNvPr id="182" name="Google Shape;182;p29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Scene Editor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0" y="279475"/>
            <a:ext cx="86673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Scene Editor</a:t>
            </a:r>
            <a:endParaRPr/>
          </a:p>
        </p:txBody>
      </p:sp>
      <p:sp>
        <p:nvSpPr>
          <p:cNvPr id="188" name="Google Shape;188;p30"/>
          <p:cNvSpPr txBox="1"/>
          <p:nvPr>
            <p:ph idx="4294967295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Templates</a:t>
            </a:r>
            <a:endParaRPr/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3775" y="1429676"/>
            <a:ext cx="2440200" cy="150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3778" y="3215871"/>
            <a:ext cx="2445000" cy="15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 txBox="1"/>
          <p:nvPr>
            <p:ph idx="1" type="body"/>
          </p:nvPr>
        </p:nvSpPr>
        <p:spPr>
          <a:xfrm>
            <a:off x="311700" y="1389600"/>
            <a:ext cx="3861000" cy="31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19503" lvl="0" marL="25315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Proxima Nova"/>
              <a:buChar char="●"/>
            </a:pPr>
            <a:r>
              <a:rPr lang="en" sz="1500">
                <a:latin typeface="Proxima Nova"/>
                <a:ea typeface="Proxima Nova"/>
                <a:cs typeface="Proxima Nova"/>
                <a:sym typeface="Proxima Nova"/>
              </a:rPr>
              <a:t>Blank Slates: Empty worlds with pre set ground textures, sky colors and fog settings to mimic different settings</a:t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19503" lvl="0" marL="253158" rtl="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Proxima Nova"/>
              <a:buChar char="●"/>
            </a:pPr>
            <a:r>
              <a:rPr lang="en" sz="15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Starter Worlds: Environments containing a range of prop objects </a:t>
            </a:r>
            <a:r>
              <a:rPr lang="en" sz="15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pre</a:t>
            </a:r>
            <a:r>
              <a:rPr lang="en" sz="1500">
                <a:solidFill>
                  <a:srgbClr val="595959"/>
                </a:solidFill>
              </a:rPr>
              <a:t>-</a:t>
            </a:r>
            <a:r>
              <a:rPr lang="en" sz="15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built t</a:t>
            </a:r>
            <a:r>
              <a:rPr lang="en" sz="1500">
                <a:solidFill>
                  <a:srgbClr val="595959"/>
                </a:solidFill>
                <a:latin typeface="Proxima Nova"/>
                <a:ea typeface="Proxima Nova"/>
                <a:cs typeface="Proxima Nova"/>
                <a:sym typeface="Proxima Nova"/>
              </a:rPr>
              <a:t>o a specific theme</a:t>
            </a:r>
            <a:endParaRPr sz="15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4084425" y="1579467"/>
            <a:ext cx="4314300" cy="27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06167" lvl="0" marL="710358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/>
              <a:t>The scene is visible in the Camera View in the top left of the code editor</a:t>
            </a:r>
            <a:endParaRPr/>
          </a:p>
          <a:p>
            <a:pPr indent="-206167" lvl="0" marL="710358" rtl="0" algn="l">
              <a:spcBef>
                <a:spcPts val="38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</a:pPr>
            <a:r>
              <a:rPr lang="en"/>
              <a:t>Flip from Code Editor to Scene Editor by clicking the Setup Scene button</a:t>
            </a:r>
            <a:endParaRPr/>
          </a:p>
        </p:txBody>
      </p:sp>
      <p:sp>
        <p:nvSpPr>
          <p:cNvPr id="197" name="Google Shape;197;p31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Scene Editor</a:t>
            </a:r>
            <a:endParaRPr/>
          </a:p>
        </p:txBody>
      </p:sp>
      <p:sp>
        <p:nvSpPr>
          <p:cNvPr id="198" name="Google Shape;198;p31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Editor Access</a:t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740" y="1922491"/>
            <a:ext cx="3882600" cy="216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1"/>
          <p:cNvCxnSpPr/>
          <p:nvPr/>
        </p:nvCxnSpPr>
        <p:spPr>
          <a:xfrm rot="10800000">
            <a:off x="2013650" y="2900300"/>
            <a:ext cx="2685000" cy="360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idx="1" type="body"/>
          </p:nvPr>
        </p:nvSpPr>
        <p:spPr>
          <a:xfrm>
            <a:off x="4664225" y="1460950"/>
            <a:ext cx="3845100" cy="310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53158" lvl="0" marL="25315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Scene Editor is composed of:</a:t>
            </a:r>
            <a:endParaRPr/>
          </a:p>
          <a:p>
            <a:pPr indent="-253158" lvl="0" marL="25315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BBF2"/>
              </a:buClr>
              <a:buFont typeface="Noto Sans Symbols"/>
              <a:buNone/>
            </a:pPr>
            <a:r>
              <a:t/>
            </a:r>
            <a:endParaRPr/>
          </a:p>
          <a:p>
            <a:pPr indent="-219503" lvl="0" marL="253158" rtl="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roxima Nova"/>
              <a:buChar char="●"/>
            </a:pPr>
            <a:r>
              <a:rPr lang="en"/>
              <a:t>Camera View</a:t>
            </a:r>
            <a:endParaRPr/>
          </a:p>
          <a:p>
            <a:pPr indent="-219503" lvl="0" marL="253158" rtl="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roxima Nova"/>
              <a:buChar char="●"/>
            </a:pPr>
            <a:r>
              <a:rPr lang="en"/>
              <a:t>Properties Panel</a:t>
            </a:r>
            <a:endParaRPr/>
          </a:p>
          <a:p>
            <a:pPr indent="-219503" lvl="0" marL="253158" rtl="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roxima Nova"/>
              <a:buChar char="●"/>
            </a:pPr>
            <a:r>
              <a:rPr lang="en"/>
              <a:t>Gallery</a:t>
            </a:r>
            <a:endParaRPr/>
          </a:p>
        </p:txBody>
      </p:sp>
      <p:sp>
        <p:nvSpPr>
          <p:cNvPr id="206" name="Google Shape;206;p32"/>
          <p:cNvSpPr txBox="1"/>
          <p:nvPr>
            <p:ph type="title"/>
          </p:nvPr>
        </p:nvSpPr>
        <p:spPr>
          <a:xfrm>
            <a:off x="0" y="279475"/>
            <a:ext cx="2845200" cy="25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Alice Scene Editor</a:t>
            </a:r>
            <a:endParaRPr/>
          </a:p>
        </p:txBody>
      </p:sp>
      <p:sp>
        <p:nvSpPr>
          <p:cNvPr id="207" name="Google Shape;207;p32"/>
          <p:cNvSpPr txBox="1"/>
          <p:nvPr>
            <p:ph idx="2" type="title"/>
          </p:nvPr>
        </p:nvSpPr>
        <p:spPr>
          <a:xfrm>
            <a:off x="269375" y="6808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Scene Editor Overview</a:t>
            </a:r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739" y="1659670"/>
            <a:ext cx="3845100" cy="27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2279400" y="2465777"/>
            <a:ext cx="4696200" cy="53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Alice 3D Object</a:t>
            </a:r>
            <a:endParaRPr/>
          </a:p>
        </p:txBody>
      </p:sp>
      <p:sp>
        <p:nvSpPr>
          <p:cNvPr id="214" name="Google Shape;214;p33"/>
          <p:cNvSpPr txBox="1"/>
          <p:nvPr>
            <p:ph idx="2" type="title"/>
          </p:nvPr>
        </p:nvSpPr>
        <p:spPr>
          <a:xfrm>
            <a:off x="4252073" y="1934579"/>
            <a:ext cx="4584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lice Theme 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