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embeddedFontLst>
    <p:embeddedFont>
      <p:font typeface="Proxima Nova"/>
      <p:regular r:id="rId45"/>
      <p:bold r:id="rId46"/>
      <p:italic r:id="rId47"/>
      <p:boldItalic r:id="rId48"/>
    </p:embeddedFont>
    <p:embeddedFont>
      <p:font typeface="Proxima Nova Semibold"/>
      <p:regular r:id="rId49"/>
      <p:bold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ProximaNova-bold.fntdata"/><Relationship Id="rId45" Type="http://schemas.openxmlformats.org/officeDocument/2006/relationships/font" Target="fonts/ProximaNova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roximaNova-boldItalic.fntdata"/><Relationship Id="rId47" Type="http://schemas.openxmlformats.org/officeDocument/2006/relationships/font" Target="fonts/ProximaNova-italic.fntdata"/><Relationship Id="rId49" Type="http://schemas.openxmlformats.org/officeDocument/2006/relationships/font" Target="fonts/ProximaNovaSemibo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ProximaNovaSemibold-boldItalic.fntdata"/><Relationship Id="rId50" Type="http://schemas.openxmlformats.org/officeDocument/2006/relationships/font" Target="fonts/ProximaNovaSemibo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alice.org/resources/lessons/design-process-introduction/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2"/>
              </a:rPr>
              <a:t>https://www.alice.org/resources/lessons/design-process-introduction/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Updated Nov 7th 2019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262d23674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4262d23674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262d23674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262d23674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262d23674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262d23674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262d23674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262d23674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262d23674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262d23674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262d23674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262d23674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262d23674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262d23674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4262d23674_0_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4262d23674_0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262d23674_0_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262d23674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262d23674_0_6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262d23674_0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262d23674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262d23674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4262d23674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4262d23674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4262d23674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4262d23674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262d23674_0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262d23674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4262d23674_0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4262d23674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4262d23674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4262d23674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4262d23674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4262d23674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4262d23674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4262d23674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4262d23674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4262d23674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4262d23674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4262d23674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4262d23674_0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4262d23674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262d23674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262d23674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4262d23674_0_5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4262d23674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4262d23674_0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4262d23674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4262d23674_0_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4262d23674_0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4262d23674_0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4262d23674_0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4262d23674_0_5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4262d23674_0_5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4262d23674_0_5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4262d23674_0_5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4262d23674_0_5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4262d23674_0_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4262d23674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4262d23674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4262d23674_0_6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4262d23674_0_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5654181fc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5654181f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262d23674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262d23674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262d23674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262d23674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4262d23674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4262d23674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262d23674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262d23674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262d23674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4262d23674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262d23674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262d23674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Relationship Id="rId3" Type="http://schemas.openxmlformats.org/officeDocument/2006/relationships/image" Target="../media/image10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2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3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Relationship Id="rId3" Type="http://schemas.openxmlformats.org/officeDocument/2006/relationships/image" Target="../media/image2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163061" y="2605438"/>
            <a:ext cx="4807500" cy="524100"/>
          </a:xfrm>
          <a:prstGeom prst="rect">
            <a:avLst/>
          </a:prstGeom>
          <a:solidFill>
            <a:srgbClr val="FFFFFF">
              <a:alpha val="8540"/>
            </a:srgbClr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roxima Nova"/>
              <a:buNone/>
              <a:defRPr b="1" sz="2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168350" y="3124250"/>
            <a:ext cx="4807500" cy="2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roxima Nova"/>
              <a:buNone/>
              <a:defRPr sz="9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 KO_5.png" id="13" name="Google Shape;13;p2"/>
          <p:cNvPicPr preferRelativeResize="0"/>
          <p:nvPr/>
        </p:nvPicPr>
        <p:blipFill rotWithShape="1">
          <a:blip r:embed="rId3">
            <a:alphaModFix/>
          </a:blip>
          <a:srcRect b="28535" l="0" r="0" t="0"/>
          <a:stretch/>
        </p:blipFill>
        <p:spPr>
          <a:xfrm>
            <a:off x="3302425" y="678150"/>
            <a:ext cx="2539125" cy="181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op column">
  <p:cSld name="TITLE_AND_TWO_COLUMNS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idx="1" type="body"/>
          </p:nvPr>
        </p:nvSpPr>
        <p:spPr>
          <a:xfrm>
            <a:off x="613500" y="1460975"/>
            <a:ext cx="7859100" cy="16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1"/>
          <p:cNvSpPr/>
          <p:nvPr/>
        </p:nvSpPr>
        <p:spPr>
          <a:xfrm>
            <a:off x="0" y="279475"/>
            <a:ext cx="2385300" cy="257400"/>
          </a:xfrm>
          <a:prstGeom prst="rect">
            <a:avLst/>
          </a:prstGeom>
          <a:solidFill>
            <a:srgbClr val="2534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1"/>
          <p:cNvSpPr txBox="1"/>
          <p:nvPr>
            <p:ph type="title"/>
          </p:nvPr>
        </p:nvSpPr>
        <p:spPr>
          <a:xfrm>
            <a:off x="0" y="279475"/>
            <a:ext cx="2506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  <a:defRPr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000"/>
              <a:buFont typeface="Proxima Nova"/>
              <a:buNone/>
              <a:defRPr sz="30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9pPr>
          </a:lstStyle>
          <a:p/>
        </p:txBody>
      </p:sp>
      <p:pic>
        <p:nvPicPr>
          <p:cNvPr descr="Alice_Logo_horizontal-02.jpg" id="72" name="Google Shape;72;p11"/>
          <p:cNvPicPr preferRelativeResize="0"/>
          <p:nvPr/>
        </p:nvPicPr>
        <p:blipFill rotWithShape="1">
          <a:blip r:embed="rId2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_horizontal-02.jpg" id="75" name="Google Shape;75;p12"/>
          <p:cNvPicPr preferRelativeResize="0"/>
          <p:nvPr/>
        </p:nvPicPr>
        <p:blipFill rotWithShape="1">
          <a:blip r:embed="rId2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2"/>
          <p:cNvSpPr txBox="1"/>
          <p:nvPr>
            <p:ph type="title"/>
          </p:nvPr>
        </p:nvSpPr>
        <p:spPr>
          <a:xfrm>
            <a:off x="279952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000"/>
              <a:buFont typeface="Proxima Nova"/>
              <a:buNone/>
              <a:defRPr sz="30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/>
          <p:nvPr>
            <p:ph idx="1" type="body"/>
          </p:nvPr>
        </p:nvSpPr>
        <p:spPr>
          <a:xfrm>
            <a:off x="311700" y="1389600"/>
            <a:ext cx="3861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0" y="279475"/>
            <a:ext cx="2385300" cy="257400"/>
          </a:xfrm>
          <a:prstGeom prst="rect">
            <a:avLst/>
          </a:prstGeom>
          <a:solidFill>
            <a:srgbClr val="2534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3"/>
          <p:cNvSpPr txBox="1"/>
          <p:nvPr>
            <p:ph type="title"/>
          </p:nvPr>
        </p:nvSpPr>
        <p:spPr>
          <a:xfrm>
            <a:off x="0" y="279475"/>
            <a:ext cx="86673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  <a:defRPr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descr="Alice_Logo_horizontal-02.jpg" id="82" name="Google Shape;82;p13"/>
          <p:cNvPicPr preferRelativeResize="0"/>
          <p:nvPr/>
        </p:nvPicPr>
        <p:blipFill rotWithShape="1">
          <a:blip r:embed="rId2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000"/>
              <a:buFont typeface="Proxima Nova"/>
              <a:buNone/>
              <a:defRPr sz="30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9pPr>
          </a:lstStyle>
          <a:p/>
        </p:txBody>
      </p:sp>
      <p:cxnSp>
        <p:nvCxnSpPr>
          <p:cNvPr id="84" name="Google Shape;84;p13"/>
          <p:cNvCxnSpPr/>
          <p:nvPr/>
        </p:nvCxnSpPr>
        <p:spPr>
          <a:xfrm>
            <a:off x="4333638" y="1876450"/>
            <a:ext cx="0" cy="2277000"/>
          </a:xfrm>
          <a:prstGeom prst="straightConnector1">
            <a:avLst/>
          </a:prstGeom>
          <a:noFill/>
          <a:ln cap="flat" cmpd="sng" w="9525">
            <a:solidFill>
              <a:srgbClr val="1C273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/>
          <p:nvPr>
            <p:ph type="title"/>
          </p:nvPr>
        </p:nvSpPr>
        <p:spPr>
          <a:xfrm>
            <a:off x="989000" y="1672475"/>
            <a:ext cx="7049700" cy="17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600"/>
              <a:buFont typeface="Proxima Nova"/>
              <a:buNone/>
              <a:defRPr b="1" sz="36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None/>
              <a:defRPr b="1" sz="36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None/>
              <a:defRPr b="1" sz="36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None/>
              <a:defRPr b="1" sz="36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None/>
              <a:defRPr b="1" sz="36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None/>
              <a:defRPr b="1" sz="36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None/>
              <a:defRPr b="1" sz="36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None/>
              <a:defRPr b="1" sz="36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None/>
              <a:defRPr b="1" sz="36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7" name="Google Shape;8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_horizontal-02.jpg" id="88" name="Google Shape;88;p14"/>
          <p:cNvPicPr preferRelativeResize="0"/>
          <p:nvPr/>
        </p:nvPicPr>
        <p:blipFill rotWithShape="1">
          <a:blip r:embed="rId3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 1">
  <p:cSld name="MAIN_POINT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600"/>
              <a:buFont typeface="Proxima Nova"/>
              <a:buNone/>
              <a:defRPr b="1" sz="36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1" name="Google Shape;9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PPT cover3-main point.png" id="92" name="Google Shape;9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76150" y="-39086"/>
            <a:ext cx="3167849" cy="5193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horizon.png" id="93" name="Google Shape;93;p15"/>
          <p:cNvPicPr preferRelativeResize="0"/>
          <p:nvPr/>
        </p:nvPicPr>
        <p:blipFill rotWithShape="1">
          <a:blip r:embed="rId3">
            <a:alphaModFix/>
          </a:blip>
          <a:srcRect b="-7227" l="0" r="0" t="0"/>
          <a:stretch/>
        </p:blipFill>
        <p:spPr>
          <a:xfrm>
            <a:off x="410905" y="244875"/>
            <a:ext cx="886357" cy="243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cover3-title.png" id="94" name="Google Shape;94;p15"/>
          <p:cNvPicPr preferRelativeResize="0"/>
          <p:nvPr/>
        </p:nvPicPr>
        <p:blipFill rotWithShape="1">
          <a:blip r:embed="rId4">
            <a:alphaModFix/>
          </a:blip>
          <a:srcRect b="-10" l="32203" r="0" t="10"/>
          <a:stretch/>
        </p:blipFill>
        <p:spPr>
          <a:xfrm>
            <a:off x="-5287" y="270500"/>
            <a:ext cx="341950" cy="1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PT cover2- bg.png" id="96" name="Google Shape;96;p16"/>
          <p:cNvPicPr preferRelativeResize="0"/>
          <p:nvPr/>
        </p:nvPicPr>
        <p:blipFill rotWithShape="1">
          <a:blip r:embed="rId2">
            <a:alphaModFix/>
          </a:blip>
          <a:srcRect b="0" l="0" r="50000" t="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8" name="Google Shape;98;p1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roxima Nova"/>
              <a:buNone/>
              <a:defRPr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9" name="Google Shape;99;p16"/>
          <p:cNvSpPr txBox="1"/>
          <p:nvPr>
            <p:ph idx="2" type="body"/>
          </p:nvPr>
        </p:nvSpPr>
        <p:spPr>
          <a:xfrm>
            <a:off x="4939500" y="902050"/>
            <a:ext cx="3837000" cy="359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_horizontal-02.jpg" id="101" name="Google Shape;101;p16"/>
          <p:cNvPicPr preferRelativeResize="0"/>
          <p:nvPr/>
        </p:nvPicPr>
        <p:blipFill rotWithShape="1">
          <a:blip r:embed="rId3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 1">
  <p:cSld name="SECTION_TITLE_AND_DESCRIPTION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2534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600"/>
              <a:buFont typeface="Proxima Nova"/>
              <a:buNone/>
              <a:defRPr b="1" sz="36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5" name="Google Shape;105;p1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None/>
              <a:defRPr sz="2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6" name="Google Shape;106;p1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7" name="Google Shape;10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logo horizon 2.png" id="108" name="Google Shape;108;p17"/>
          <p:cNvPicPr preferRelativeResize="0"/>
          <p:nvPr/>
        </p:nvPicPr>
        <p:blipFill rotWithShape="1">
          <a:blip r:embed="rId2">
            <a:alphaModFix/>
          </a:blip>
          <a:srcRect b="-8798" l="0" r="-2312" t="-9140"/>
          <a:stretch/>
        </p:blipFill>
        <p:spPr>
          <a:xfrm>
            <a:off x="7687034" y="205447"/>
            <a:ext cx="1110985" cy="32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/>
          <p:nvPr/>
        </p:nvSpPr>
        <p:spPr>
          <a:xfrm>
            <a:off x="0" y="279475"/>
            <a:ext cx="2385300" cy="257400"/>
          </a:xfrm>
          <a:prstGeom prst="rect">
            <a:avLst/>
          </a:prstGeom>
          <a:solidFill>
            <a:srgbClr val="2534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7"/>
          <p:cNvSpPr txBox="1"/>
          <p:nvPr>
            <p:ph idx="3" type="title"/>
          </p:nvPr>
        </p:nvSpPr>
        <p:spPr>
          <a:xfrm>
            <a:off x="0" y="279475"/>
            <a:ext cx="2617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  <a:defRPr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 2">
  <p:cSld name="SECTION_TITLE_AND_DESCRIPTION_2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600"/>
              <a:buFont typeface="Proxima Nova"/>
              <a:buNone/>
              <a:defRPr b="1" sz="36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3" name="Google Shape;113;p1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100"/>
              <a:buFont typeface="Proxima Nova"/>
              <a:buNone/>
              <a:defRPr sz="21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4" name="Google Shape;114;p1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logo horizon.png" id="116" name="Google Shape;116;p18"/>
          <p:cNvPicPr preferRelativeResize="0"/>
          <p:nvPr/>
        </p:nvPicPr>
        <p:blipFill rotWithShape="1">
          <a:blip r:embed="rId2">
            <a:alphaModFix/>
          </a:blip>
          <a:srcRect b="-7227" l="0" r="0" t="0"/>
          <a:stretch/>
        </p:blipFill>
        <p:spPr>
          <a:xfrm>
            <a:off x="7846696" y="244875"/>
            <a:ext cx="886357" cy="243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cover3-title.png" id="117" name="Google Shape;117;p18"/>
          <p:cNvPicPr preferRelativeResize="0"/>
          <p:nvPr/>
        </p:nvPicPr>
        <p:blipFill rotWithShape="1">
          <a:blip r:embed="rId3">
            <a:alphaModFix/>
          </a:blip>
          <a:srcRect b="-10" l="32203" r="0" t="10"/>
          <a:stretch/>
        </p:blipFill>
        <p:spPr>
          <a:xfrm flipH="1">
            <a:off x="8803913" y="270500"/>
            <a:ext cx="352500" cy="17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cover3- section.png" id="118" name="Google Shape;11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"/>
            <a:ext cx="4572000" cy="116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cover3- section.png" id="119" name="Google Shape;11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0" y="3757677"/>
            <a:ext cx="4572000" cy="1391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/>
        </p:txBody>
      </p:sp>
      <p:sp>
        <p:nvSpPr>
          <p:cNvPr id="122" name="Google Shape;12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_horizontal-02.jpg" id="123" name="Google Shape;123;p19"/>
          <p:cNvPicPr preferRelativeResize="0"/>
          <p:nvPr/>
        </p:nvPicPr>
        <p:blipFill rotWithShape="1">
          <a:blip r:embed="rId2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12000"/>
              <a:buFont typeface="Proxima Nova"/>
              <a:buNone/>
              <a:defRPr sz="120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2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_horizontal-02.jpg" id="128" name="Google Shape;128;p20"/>
          <p:cNvPicPr preferRelativeResize="0"/>
          <p:nvPr/>
        </p:nvPicPr>
        <p:blipFill rotWithShape="1">
          <a:blip r:embed="rId2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1">
  <p:cSld name="TITLE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ctrTitle"/>
          </p:nvPr>
        </p:nvSpPr>
        <p:spPr>
          <a:xfrm>
            <a:off x="410876" y="2838242"/>
            <a:ext cx="6908100" cy="60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roxima Nova"/>
              <a:buNone/>
              <a:defRPr b="1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449318" y="3335683"/>
            <a:ext cx="5268900" cy="5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roxima Nova"/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 KO_5.png"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950" y="1316542"/>
            <a:ext cx="2051175" cy="205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slid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 KO_5.png" id="133" name="Google Shape;133;p22"/>
          <p:cNvPicPr preferRelativeResize="0"/>
          <p:nvPr/>
        </p:nvPicPr>
        <p:blipFill rotWithShape="1">
          <a:blip r:embed="rId3">
            <a:alphaModFix/>
          </a:blip>
          <a:srcRect b="28535" l="0" r="0" t="0"/>
          <a:stretch/>
        </p:blipFill>
        <p:spPr>
          <a:xfrm>
            <a:off x="3302425" y="678150"/>
            <a:ext cx="2539125" cy="18145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/>
          <p:nvPr/>
        </p:nvSpPr>
        <p:spPr>
          <a:xfrm>
            <a:off x="3400600" y="2546450"/>
            <a:ext cx="2342700" cy="524100"/>
          </a:xfrm>
          <a:prstGeom prst="rect">
            <a:avLst/>
          </a:prstGeom>
          <a:solidFill>
            <a:srgbClr val="FFFFFF">
              <a:alpha val="85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roxima Nova"/>
              <a:buNone/>
            </a:pPr>
            <a:r>
              <a:rPr b="1" lang="en" sz="2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</a:t>
            </a:r>
            <a:endParaRPr/>
          </a:p>
        </p:txBody>
      </p:sp>
      <p:sp>
        <p:nvSpPr>
          <p:cNvPr id="135" name="Google Shape;135;p22"/>
          <p:cNvSpPr txBox="1"/>
          <p:nvPr/>
        </p:nvSpPr>
        <p:spPr>
          <a:xfrm>
            <a:off x="2882300" y="3089836"/>
            <a:ext cx="3395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roxima Nova"/>
              <a:buNone/>
            </a:pPr>
            <a:r>
              <a:rPr lang="en" sz="9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For more information go to www.alice.org</a:t>
            </a:r>
            <a:endParaRPr sz="9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 KO_5.png"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950" y="1316542"/>
            <a:ext cx="2051175" cy="2051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 txBox="1"/>
          <p:nvPr/>
        </p:nvSpPr>
        <p:spPr>
          <a:xfrm>
            <a:off x="429050" y="2716278"/>
            <a:ext cx="3918900" cy="6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 !</a:t>
            </a:r>
            <a:endParaRPr b="1" sz="3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0" name="Google Shape;140;p23"/>
          <p:cNvSpPr txBox="1"/>
          <p:nvPr/>
        </p:nvSpPr>
        <p:spPr>
          <a:xfrm>
            <a:off x="480280" y="3318512"/>
            <a:ext cx="49563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For more information go to www.alice.org</a:t>
            </a:r>
            <a:endParaRPr sz="1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slide 1">
  <p:cSld name="TITLE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/>
        </p:nvSpPr>
        <p:spPr>
          <a:xfrm>
            <a:off x="2117800" y="3001466"/>
            <a:ext cx="47526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Proxima Nova"/>
              <a:buNone/>
            </a:pPr>
            <a:r>
              <a:rPr b="1" lang="en"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</a:t>
            </a:r>
            <a:endParaRPr/>
          </a:p>
        </p:txBody>
      </p:sp>
      <p:sp>
        <p:nvSpPr>
          <p:cNvPr id="143" name="Google Shape;14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 KO_5.png" id="144" name="Google Shape;144;p24"/>
          <p:cNvPicPr preferRelativeResize="0"/>
          <p:nvPr/>
        </p:nvPicPr>
        <p:blipFill rotWithShape="1">
          <a:blip r:embed="rId3">
            <a:alphaModFix/>
          </a:blip>
          <a:srcRect b="30396" l="0" r="0" t="0"/>
          <a:stretch/>
        </p:blipFill>
        <p:spPr>
          <a:xfrm>
            <a:off x="2783250" y="263625"/>
            <a:ext cx="3588450" cy="2497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24"/>
          <p:cNvCxnSpPr/>
          <p:nvPr/>
        </p:nvCxnSpPr>
        <p:spPr>
          <a:xfrm>
            <a:off x="2117924" y="2921100"/>
            <a:ext cx="47526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6" name="Google Shape;146;p24"/>
          <p:cNvSpPr txBox="1"/>
          <p:nvPr/>
        </p:nvSpPr>
        <p:spPr>
          <a:xfrm>
            <a:off x="2112511" y="3532323"/>
            <a:ext cx="47787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roxima Nova"/>
              <a:buNone/>
            </a:pPr>
            <a:r>
              <a:rPr lang="en" sz="9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For more information go to www.alice.org</a:t>
            </a:r>
            <a:endParaRPr sz="9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0374E"/>
              </a:buClr>
              <a:buSzPts val="3000"/>
              <a:buFont typeface="Calibri"/>
              <a:buNone/>
              <a:defRPr b="1" i="0" sz="4200" u="none" cap="none" strike="noStrike">
                <a:solidFill>
                  <a:srgbClr val="20374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149" name="Google Shape;149;p25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4DC8F4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4DC8F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1600"/>
              </a:spcBef>
              <a:spcAft>
                <a:spcPts val="0"/>
              </a:spcAft>
              <a:buClr>
                <a:srgbClr val="4DC8F4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rgbClr val="4DC8F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1600"/>
              </a:spcBef>
              <a:spcAft>
                <a:spcPts val="0"/>
              </a:spcAft>
              <a:buClr>
                <a:srgbClr val="4DC8F4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4DC8F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1600"/>
              </a:spcBef>
              <a:spcAft>
                <a:spcPts val="0"/>
              </a:spcAft>
              <a:buClr>
                <a:srgbClr val="4DC8F4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4DC8F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1600"/>
              </a:spcBef>
              <a:spcAft>
                <a:spcPts val="0"/>
              </a:spcAft>
              <a:buClr>
                <a:srgbClr val="4DC8F4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DC8F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2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2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_HEADER_3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title"/>
          </p:nvPr>
        </p:nvSpPr>
        <p:spPr>
          <a:xfrm>
            <a:off x="723035" y="3105150"/>
            <a:ext cx="7771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429" lvl="5" marL="302529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8158" lvl="6" marL="60505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887" lvl="7" marL="90758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616" lvl="8" marL="1210116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Google Shape;155;p26"/>
          <p:cNvSpPr txBox="1"/>
          <p:nvPr>
            <p:ph idx="1" type="body"/>
          </p:nvPr>
        </p:nvSpPr>
        <p:spPr>
          <a:xfrm>
            <a:off x="723035" y="1965069"/>
            <a:ext cx="77715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840"/>
              </a:spcBef>
              <a:spcAft>
                <a:spcPts val="0"/>
              </a:spcAft>
              <a:buClr>
                <a:srgbClr val="38BBF2"/>
              </a:buClr>
              <a:buSzPts val="1800"/>
              <a:buFont typeface="Arial"/>
              <a:buNone/>
              <a:defRPr b="1" i="0" sz="4200" u="none" cap="none" strike="noStrike">
                <a:solidFill>
                  <a:srgbClr val="00416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38BBF2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38BBF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20"/>
              </a:spcBef>
              <a:spcAft>
                <a:spcPts val="0"/>
              </a:spcAft>
              <a:buClr>
                <a:srgbClr val="38BBF2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38BBF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38BBF2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38BBF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38BBF2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38BBF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_HEADER_4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type="title"/>
          </p:nvPr>
        </p:nvSpPr>
        <p:spPr>
          <a:xfrm>
            <a:off x="723035" y="3105150"/>
            <a:ext cx="7771534" cy="1022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b="1" i="0" sz="2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0428" lvl="5" marL="302529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8157" lvl="6" marL="60505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888" lvl="7" marL="90758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617" lvl="8" marL="121011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8" name="Google Shape;158;p27"/>
          <p:cNvSpPr txBox="1"/>
          <p:nvPr>
            <p:ph idx="1" type="body"/>
          </p:nvPr>
        </p:nvSpPr>
        <p:spPr>
          <a:xfrm>
            <a:off x="723035" y="1965069"/>
            <a:ext cx="7771534" cy="1125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840"/>
              </a:spcBef>
              <a:spcAft>
                <a:spcPts val="0"/>
              </a:spcAft>
              <a:buClr>
                <a:srgbClr val="38BBF2"/>
              </a:buClr>
              <a:buSzPts val="1800"/>
              <a:buFont typeface="Arial"/>
              <a:buNone/>
              <a:defRPr b="1" i="0" sz="4200" u="none" cap="none" strike="noStrike">
                <a:solidFill>
                  <a:srgbClr val="00416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38BBF2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38BBF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20"/>
              </a:spcBef>
              <a:spcAft>
                <a:spcPts val="0"/>
              </a:spcAft>
              <a:buClr>
                <a:srgbClr val="38BBF2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38BBF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38BBF2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38BBF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38BBF2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38BBF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folHlink"/>
              </a:buClr>
              <a:buSzPts val="14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2">
  <p:cSld name="TITLE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ctrTitle"/>
          </p:nvPr>
        </p:nvSpPr>
        <p:spPr>
          <a:xfrm>
            <a:off x="1837775" y="3007763"/>
            <a:ext cx="5404500" cy="46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Proxima Nova"/>
              <a:buNone/>
              <a:defRPr b="1"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2010675" y="3530100"/>
            <a:ext cx="5001000" cy="2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roxima Nova"/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 KO_5.png" id="23" name="Google Shape;23;p4"/>
          <p:cNvPicPr preferRelativeResize="0"/>
          <p:nvPr/>
        </p:nvPicPr>
        <p:blipFill rotWithShape="1">
          <a:blip r:embed="rId3">
            <a:alphaModFix/>
          </a:blip>
          <a:srcRect b="30396" l="0" r="0" t="0"/>
          <a:stretch/>
        </p:blipFill>
        <p:spPr>
          <a:xfrm>
            <a:off x="2783250" y="263625"/>
            <a:ext cx="3588450" cy="2497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4"/>
          <p:cNvCxnSpPr/>
          <p:nvPr/>
        </p:nvCxnSpPr>
        <p:spPr>
          <a:xfrm>
            <a:off x="2117924" y="2921100"/>
            <a:ext cx="47526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2279400" y="2465777"/>
            <a:ext cx="4696200" cy="534000"/>
          </a:xfrm>
          <a:prstGeom prst="rect">
            <a:avLst/>
          </a:prstGeom>
          <a:solidFill>
            <a:srgbClr val="FFFFFF">
              <a:alpha val="8540"/>
            </a:srgbClr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roxima Nova"/>
              <a:buNone/>
              <a:defRPr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" name="Google Shape;2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2316" y="1755731"/>
            <a:ext cx="613975" cy="6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/>
          <p:nvPr>
            <p:ph idx="2" type="title"/>
          </p:nvPr>
        </p:nvSpPr>
        <p:spPr>
          <a:xfrm>
            <a:off x="4252073" y="1934579"/>
            <a:ext cx="4584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b="1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400"/>
              <a:buFont typeface="Proxima Nova"/>
              <a:buNone/>
              <a:defRPr b="1" sz="24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400"/>
              <a:buFont typeface="Proxima Nova"/>
              <a:buNone/>
              <a:defRPr b="1" sz="24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400"/>
              <a:buFont typeface="Proxima Nova"/>
              <a:buNone/>
              <a:defRPr b="1" sz="24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400"/>
              <a:buFont typeface="Proxima Nova"/>
              <a:buNone/>
              <a:defRPr b="1" sz="24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400"/>
              <a:buFont typeface="Proxima Nova"/>
              <a:buNone/>
              <a:defRPr b="1" sz="24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400"/>
              <a:buFont typeface="Proxima Nova"/>
              <a:buNone/>
              <a:defRPr b="1" sz="24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400"/>
              <a:buFont typeface="Proxima Nova"/>
              <a:buNone/>
              <a:defRPr b="1" sz="24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400"/>
              <a:buFont typeface="Proxima Nova"/>
              <a:buNone/>
              <a:defRPr b="1" sz="24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1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596625" y="2829600"/>
            <a:ext cx="5799300" cy="61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roxima Nova"/>
              <a:buNone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6"/>
          <p:cNvSpPr/>
          <p:nvPr/>
        </p:nvSpPr>
        <p:spPr>
          <a:xfrm rot="-5400000">
            <a:off x="4410332" y="2547258"/>
            <a:ext cx="240300" cy="240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.png" id="34" name="Google Shape;3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075" y="1829425"/>
            <a:ext cx="809050" cy="97225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/>
          <p:nvPr>
            <p:ph idx="2" type="title"/>
          </p:nvPr>
        </p:nvSpPr>
        <p:spPr>
          <a:xfrm>
            <a:off x="4642435" y="2517213"/>
            <a:ext cx="3707700" cy="35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2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311700" y="2951275"/>
            <a:ext cx="8520600" cy="58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Proxima Nova"/>
              <a:buNone/>
              <a:defRPr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logo.png"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1559" y="1469900"/>
            <a:ext cx="785330" cy="943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Google Shape;40;p7"/>
          <p:cNvCxnSpPr/>
          <p:nvPr/>
        </p:nvCxnSpPr>
        <p:spPr>
          <a:xfrm>
            <a:off x="2465325" y="2921100"/>
            <a:ext cx="4219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Google Shape;41;p7"/>
          <p:cNvSpPr txBox="1"/>
          <p:nvPr>
            <p:ph idx="2" type="title"/>
          </p:nvPr>
        </p:nvSpPr>
        <p:spPr>
          <a:xfrm>
            <a:off x="1299897" y="2338775"/>
            <a:ext cx="6531300" cy="58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Proxima Nova Semibold"/>
              <a:buNone/>
              <a:defRPr sz="35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 Semibold"/>
              <a:buNone/>
              <a:defRPr sz="36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 Semibold"/>
              <a:buNone/>
              <a:defRPr sz="36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 Semibold"/>
              <a:buNone/>
              <a:defRPr sz="36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 Semibold"/>
              <a:buNone/>
              <a:defRPr sz="36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 Semibold"/>
              <a:buNone/>
              <a:defRPr sz="36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 Semibold"/>
              <a:buNone/>
              <a:defRPr sz="36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 Semibold"/>
              <a:buNone/>
              <a:defRPr sz="36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 Semibold"/>
              <a:buNone/>
              <a:defRPr sz="36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0" y="279475"/>
            <a:ext cx="2385300" cy="257400"/>
          </a:xfrm>
          <a:prstGeom prst="rect">
            <a:avLst/>
          </a:prstGeom>
          <a:solidFill>
            <a:srgbClr val="2534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0" y="279475"/>
            <a:ext cx="2617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  <a:defRPr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8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000"/>
              <a:buFont typeface="Proxima Nova"/>
              <a:buNone/>
              <a:defRPr sz="30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9pPr>
          </a:lstStyle>
          <a:p/>
        </p:txBody>
      </p:sp>
      <p:sp>
        <p:nvSpPr>
          <p:cNvPr id="46" name="Google Shape;46;p8"/>
          <p:cNvSpPr txBox="1"/>
          <p:nvPr>
            <p:ph idx="1" type="body"/>
          </p:nvPr>
        </p:nvSpPr>
        <p:spPr>
          <a:xfrm>
            <a:off x="311700" y="1397475"/>
            <a:ext cx="8520600" cy="31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_horizontal-02.jpg" id="48" name="Google Shape;48;p8"/>
          <p:cNvPicPr preferRelativeResize="0"/>
          <p:nvPr/>
        </p:nvPicPr>
        <p:blipFill rotWithShape="1">
          <a:blip r:embed="rId2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/>
          <p:nvPr>
            <p:ph idx="1" type="body"/>
          </p:nvPr>
        </p:nvSpPr>
        <p:spPr>
          <a:xfrm>
            <a:off x="311700" y="1460950"/>
            <a:ext cx="3781800" cy="31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484750" y="1460975"/>
            <a:ext cx="4305300" cy="31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9"/>
          <p:cNvSpPr/>
          <p:nvPr/>
        </p:nvSpPr>
        <p:spPr>
          <a:xfrm>
            <a:off x="0" y="279475"/>
            <a:ext cx="2385300" cy="257400"/>
          </a:xfrm>
          <a:prstGeom prst="rect">
            <a:avLst/>
          </a:prstGeom>
          <a:solidFill>
            <a:srgbClr val="2534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9"/>
          <p:cNvSpPr txBox="1"/>
          <p:nvPr>
            <p:ph type="title"/>
          </p:nvPr>
        </p:nvSpPr>
        <p:spPr>
          <a:xfrm>
            <a:off x="0" y="279475"/>
            <a:ext cx="27447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  <a:defRPr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" name="Google Shape;55;p9"/>
          <p:cNvSpPr txBox="1"/>
          <p:nvPr>
            <p:ph idx="3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000"/>
              <a:buFont typeface="Proxima Nova"/>
              <a:buNone/>
              <a:defRPr sz="30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9pPr>
          </a:lstStyle>
          <a:p/>
        </p:txBody>
      </p:sp>
      <p:pic>
        <p:nvPicPr>
          <p:cNvPr descr="Alice_Logo_horizontal-02.jpg" id="56" name="Google Shape;56;p9"/>
          <p:cNvPicPr preferRelativeResize="0"/>
          <p:nvPr/>
        </p:nvPicPr>
        <p:blipFill rotWithShape="1">
          <a:blip r:embed="rId2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9"/>
          <p:cNvCxnSpPr/>
          <p:nvPr/>
        </p:nvCxnSpPr>
        <p:spPr>
          <a:xfrm>
            <a:off x="4333638" y="1876450"/>
            <a:ext cx="0" cy="2277000"/>
          </a:xfrm>
          <a:prstGeom prst="straightConnector1">
            <a:avLst/>
          </a:prstGeom>
          <a:noFill/>
          <a:ln cap="flat" cmpd="sng" w="9525">
            <a:solidFill>
              <a:srgbClr val="1C273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 2">
  <p:cSld name="TITLE_AND_TWO_COLUMNS_2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10"/>
          <p:cNvSpPr/>
          <p:nvPr/>
        </p:nvSpPr>
        <p:spPr>
          <a:xfrm>
            <a:off x="0" y="279475"/>
            <a:ext cx="2385300" cy="257400"/>
          </a:xfrm>
          <a:prstGeom prst="rect">
            <a:avLst/>
          </a:prstGeom>
          <a:solidFill>
            <a:srgbClr val="2534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0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  <a:defRPr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p10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000"/>
              <a:buFont typeface="Proxima Nova"/>
              <a:buNone/>
              <a:defRPr sz="30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9pPr>
          </a:lstStyle>
          <a:p/>
        </p:txBody>
      </p:sp>
      <p:pic>
        <p:nvPicPr>
          <p:cNvPr descr="Alice_Logo_horizontal-02.jpg" id="64" name="Google Shape;64;p10"/>
          <p:cNvPicPr preferRelativeResize="0"/>
          <p:nvPr/>
        </p:nvPicPr>
        <p:blipFill rotWithShape="1">
          <a:blip r:embed="rId2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0"/>
          <p:cNvCxnSpPr/>
          <p:nvPr/>
        </p:nvCxnSpPr>
        <p:spPr>
          <a:xfrm>
            <a:off x="4333638" y="1876450"/>
            <a:ext cx="0" cy="2277000"/>
          </a:xfrm>
          <a:prstGeom prst="straightConnector1">
            <a:avLst/>
          </a:prstGeom>
          <a:noFill/>
          <a:ln cap="flat" cmpd="sng" w="9525">
            <a:solidFill>
              <a:srgbClr val="1C273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638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000"/>
              <a:buFont typeface="Proxima Nova"/>
              <a:buNone/>
              <a:defRPr sz="30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61425"/>
            <a:ext cx="8520600" cy="30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Relationship Id="rId5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Relationship Id="rId4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32.png"/><Relationship Id="rId8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jpg"/><Relationship Id="rId4" Type="http://schemas.openxmlformats.org/officeDocument/2006/relationships/image" Target="../media/image3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png"/><Relationship Id="rId4" Type="http://schemas.openxmlformats.org/officeDocument/2006/relationships/image" Target="../media/image43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ctrTitle"/>
          </p:nvPr>
        </p:nvSpPr>
        <p:spPr>
          <a:xfrm>
            <a:off x="410876" y="2838242"/>
            <a:ext cx="6908100" cy="60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Process Introduction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 script is a story written as a set of directions that is intended to be used to direct a play, a movie, or a similar. production.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are the key parts of a script that help you understand your story?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Descriptions of the set and environment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Directions for movements around the space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Specific dialogue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7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Understand the Problem</a:t>
            </a:r>
            <a:endParaRPr/>
          </a:p>
        </p:txBody>
      </p:sp>
      <p:sp>
        <p:nvSpPr>
          <p:cNvPr id="265" name="Google Shape;265;p37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a Script</a:t>
            </a:r>
            <a:endParaRPr/>
          </a:p>
        </p:txBody>
      </p:sp>
      <p:pic>
        <p:nvPicPr>
          <p:cNvPr descr="464px-Screenplay_example.svg.png" id="266" name="Google Shape;266;p37"/>
          <p:cNvPicPr preferRelativeResize="0"/>
          <p:nvPr/>
        </p:nvPicPr>
        <p:blipFill rotWithShape="1">
          <a:blip r:embed="rId3">
            <a:alphaModFix/>
          </a:blip>
          <a:srcRect b="30834" l="0" r="0" t="0"/>
          <a:stretch/>
        </p:blipFill>
        <p:spPr>
          <a:xfrm>
            <a:off x="788850" y="1613350"/>
            <a:ext cx="2723875" cy="24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/>
          <p:nvPr>
            <p:ph idx="1" type="body"/>
          </p:nvPr>
        </p:nvSpPr>
        <p:spPr>
          <a:xfrm>
            <a:off x="600125" y="3051150"/>
            <a:ext cx="7859100" cy="16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storyboard is a visual representation of a story that is used for planning animations or films.  </a:t>
            </a:r>
            <a:r>
              <a:rPr lang="en"/>
              <a:t> </a:t>
            </a:r>
            <a:r>
              <a:rPr lang="en"/>
              <a:t>Each frame captures a moment in the story and conveys important information about: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Where the story is taking place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Who is in the scene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What is happening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8"/>
          <p:cNvSpPr txBox="1"/>
          <p:nvPr>
            <p:ph type="title"/>
          </p:nvPr>
        </p:nvSpPr>
        <p:spPr>
          <a:xfrm>
            <a:off x="0" y="279475"/>
            <a:ext cx="2506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Understand the Problem</a:t>
            </a:r>
            <a:endParaRPr/>
          </a:p>
        </p:txBody>
      </p:sp>
      <p:sp>
        <p:nvSpPr>
          <p:cNvPr id="273" name="Google Shape;273;p38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a Storyboard</a:t>
            </a:r>
            <a:endParaRPr/>
          </a:p>
        </p:txBody>
      </p:sp>
      <p:pic>
        <p:nvPicPr>
          <p:cNvPr descr="storyboardLightning.jpg" id="274" name="Google Shape;27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375" y="1296048"/>
            <a:ext cx="8520602" cy="1607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Understand the Problem</a:t>
            </a:r>
            <a:endParaRPr/>
          </a:p>
        </p:txBody>
      </p:sp>
      <p:sp>
        <p:nvSpPr>
          <p:cNvPr id="280" name="Google Shape;280;p39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a Storyboard</a:t>
            </a:r>
            <a:endParaRPr/>
          </a:p>
        </p:txBody>
      </p:sp>
      <p:sp>
        <p:nvSpPr>
          <p:cNvPr id="281" name="Google Shape;281;p39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drawings are not expected to be beautiful artwork. Use stick figures and simple shapes. 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 text comments to give more information when needed.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Add audio notes for intended sounds.</a:t>
            </a:r>
            <a:endParaRPr/>
          </a:p>
        </p:txBody>
      </p:sp>
      <p:pic>
        <p:nvPicPr>
          <p:cNvPr id="282" name="Google Shape;282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570719" y="1193888"/>
            <a:ext cx="3084000" cy="368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It c</a:t>
            </a:r>
            <a:r>
              <a:rPr lang="en"/>
              <a:t>an be faster to quickly draw out the scene, rather than to writing out all the information needed.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frame actually gives you information about the camera view and camera moves.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It contains more visual information to help you build your scene and </a:t>
            </a:r>
            <a:r>
              <a:rPr lang="en"/>
              <a:t>plan your animation.</a:t>
            </a:r>
            <a:endParaRPr/>
          </a:p>
        </p:txBody>
      </p:sp>
      <p:sp>
        <p:nvSpPr>
          <p:cNvPr id="288" name="Google Shape;288;p40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Understand the Problem</a:t>
            </a:r>
            <a:endParaRPr/>
          </a:p>
        </p:txBody>
      </p:sp>
      <p:sp>
        <p:nvSpPr>
          <p:cNvPr id="289" name="Google Shape;289;p40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Storyboard</a:t>
            </a:r>
            <a:endParaRPr/>
          </a:p>
        </p:txBody>
      </p:sp>
      <p:pic>
        <p:nvPicPr>
          <p:cNvPr descr="storyboardLightning.jpg" id="290" name="Google Shape;290;p40"/>
          <p:cNvPicPr preferRelativeResize="0"/>
          <p:nvPr/>
        </p:nvPicPr>
        <p:blipFill rotWithShape="1">
          <a:blip r:embed="rId3">
            <a:alphaModFix/>
          </a:blip>
          <a:srcRect b="0" l="0" r="50000" t="0"/>
          <a:stretch/>
        </p:blipFill>
        <p:spPr>
          <a:xfrm>
            <a:off x="269375" y="2289710"/>
            <a:ext cx="3845098" cy="1450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Once you understand your problem and have mapped out your story, it is time to start figuring out how you will build your Alice program.</a:t>
            </a:r>
            <a:endParaRPr/>
          </a:p>
        </p:txBody>
      </p:sp>
      <p:sp>
        <p:nvSpPr>
          <p:cNvPr id="296" name="Google Shape;296;p41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a Plan</a:t>
            </a:r>
            <a:endParaRPr/>
          </a:p>
        </p:txBody>
      </p:sp>
      <p:sp>
        <p:nvSpPr>
          <p:cNvPr id="297" name="Google Shape;297;p41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a Plan</a:t>
            </a:r>
            <a:endParaRPr/>
          </a:p>
        </p:txBody>
      </p:sp>
      <p:grpSp>
        <p:nvGrpSpPr>
          <p:cNvPr id="298" name="Google Shape;298;p41"/>
          <p:cNvGrpSpPr/>
          <p:nvPr/>
        </p:nvGrpSpPr>
        <p:grpSpPr>
          <a:xfrm>
            <a:off x="457225" y="1267150"/>
            <a:ext cx="3546845" cy="3726748"/>
            <a:chOff x="4805032" y="1416610"/>
            <a:chExt cx="6510361" cy="6840580"/>
          </a:xfrm>
        </p:grpSpPr>
        <p:cxnSp>
          <p:nvCxnSpPr>
            <p:cNvPr id="299" name="Google Shape;299;p41"/>
            <p:cNvCxnSpPr/>
            <p:nvPr/>
          </p:nvCxnSpPr>
          <p:spPr>
            <a:xfrm>
              <a:off x="5690872" y="5373159"/>
              <a:ext cx="41961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00" name="Google Shape;300;p41"/>
            <p:cNvCxnSpPr/>
            <p:nvPr/>
          </p:nvCxnSpPr>
          <p:spPr>
            <a:xfrm>
              <a:off x="7788908" y="3275122"/>
              <a:ext cx="2097900" cy="2097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01" name="Google Shape;301;p41"/>
            <p:cNvCxnSpPr/>
            <p:nvPr/>
          </p:nvCxnSpPr>
          <p:spPr>
            <a:xfrm flipH="1">
              <a:off x="5732406" y="3275122"/>
              <a:ext cx="2056500" cy="20637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02" name="Google Shape;302;p41"/>
            <p:cNvCxnSpPr/>
            <p:nvPr/>
          </p:nvCxnSpPr>
          <p:spPr>
            <a:xfrm>
              <a:off x="5732455" y="5338773"/>
              <a:ext cx="2056500" cy="19926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03" name="Google Shape;303;p41"/>
            <p:cNvCxnSpPr/>
            <p:nvPr/>
          </p:nvCxnSpPr>
          <p:spPr>
            <a:xfrm flipH="1" rot="10800000">
              <a:off x="7788908" y="5373295"/>
              <a:ext cx="2097900" cy="2097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04" name="Google Shape;304;p41"/>
            <p:cNvSpPr/>
            <p:nvPr/>
          </p:nvSpPr>
          <p:spPr>
            <a:xfrm>
              <a:off x="9203993" y="4431512"/>
              <a:ext cx="2111400" cy="1772700"/>
            </a:xfrm>
            <a:prstGeom prst="ellipse">
              <a:avLst/>
            </a:prstGeom>
            <a:solidFill>
              <a:schemeClr val="accent6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Design a 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Plan</a:t>
              </a:r>
              <a:endParaRPr sz="1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05" name="Google Shape;305;p41"/>
            <p:cNvSpPr/>
            <p:nvPr/>
          </p:nvSpPr>
          <p:spPr>
            <a:xfrm>
              <a:off x="6325826" y="1416610"/>
              <a:ext cx="2926200" cy="518100"/>
            </a:xfrm>
            <a:prstGeom prst="roundRect">
              <a:avLst>
                <a:gd fmla="val 16667" name="adj"/>
              </a:avLst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Problem Statement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06" name="Google Shape;306;p41"/>
            <p:cNvSpPr/>
            <p:nvPr/>
          </p:nvSpPr>
          <p:spPr>
            <a:xfrm>
              <a:off x="6634236" y="2415371"/>
              <a:ext cx="2289900" cy="18480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Understand 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problem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07" name="Google Shape;307;p41"/>
            <p:cNvSpPr/>
            <p:nvPr/>
          </p:nvSpPr>
          <p:spPr>
            <a:xfrm>
              <a:off x="4805032" y="4391189"/>
              <a:ext cx="2161500" cy="18144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Test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08" name="Google Shape;308;p41"/>
            <p:cNvSpPr/>
            <p:nvPr/>
          </p:nvSpPr>
          <p:spPr>
            <a:xfrm>
              <a:off x="6968725" y="6427489"/>
              <a:ext cx="2179500" cy="18297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Implement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Design</a:t>
              </a:r>
              <a:endParaRPr sz="1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309" name="Google Shape;309;p41"/>
            <p:cNvCxnSpPr>
              <a:stCxn id="305" idx="2"/>
              <a:endCxn id="306" idx="0"/>
            </p:cNvCxnSpPr>
            <p:nvPr/>
          </p:nvCxnSpPr>
          <p:spPr>
            <a:xfrm flipH="1">
              <a:off x="7779026" y="1934710"/>
              <a:ext cx="9900" cy="480600"/>
            </a:xfrm>
            <a:prstGeom prst="straightConnector1">
              <a:avLst/>
            </a:prstGeom>
            <a:noFill/>
            <a:ln cap="flat" cmpd="sng" w="19075">
              <a:solidFill>
                <a:srgbClr val="00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310" name="Google Shape;310;p41"/>
            <p:cNvCxnSpPr>
              <a:stCxn id="306" idx="4"/>
              <a:endCxn id="306" idx="4"/>
            </p:cNvCxnSpPr>
            <p:nvPr/>
          </p:nvCxnSpPr>
          <p:spPr>
            <a:xfrm>
              <a:off x="7779186" y="4263371"/>
              <a:ext cx="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2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Designing for Alice requires that you think about the two major components of an Alice World: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Building your scene - The Set Design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Writing your program - Program planning</a:t>
            </a:r>
            <a:endParaRPr/>
          </a:p>
        </p:txBody>
      </p:sp>
      <p:sp>
        <p:nvSpPr>
          <p:cNvPr id="316" name="Google Shape;316;p42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Design a Plan</a:t>
            </a:r>
            <a:endParaRPr/>
          </a:p>
        </p:txBody>
      </p:sp>
      <p:sp>
        <p:nvSpPr>
          <p:cNvPr id="317" name="Google Shape;317;p42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Translating a Story</a:t>
            </a:r>
            <a:endParaRPr/>
          </a:p>
        </p:txBody>
      </p:sp>
      <p:sp>
        <p:nvSpPr>
          <p:cNvPr id="318" name="Google Shape;318;p42"/>
          <p:cNvSpPr/>
          <p:nvPr/>
        </p:nvSpPr>
        <p:spPr>
          <a:xfrm>
            <a:off x="341187" y="2376736"/>
            <a:ext cx="1565400" cy="1447800"/>
          </a:xfrm>
          <a:prstGeom prst="ellipse">
            <a:avLst/>
          </a:prstGeom>
          <a:solidFill>
            <a:srgbClr val="D2D2F4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2125" lIns="100275" spcFirstLastPara="1" rIns="100275" wrap="square" tIns="52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a Plan</a:t>
            </a:r>
            <a:endParaRPr/>
          </a:p>
        </p:txBody>
      </p:sp>
      <p:sp>
        <p:nvSpPr>
          <p:cNvPr id="319" name="Google Shape;319;p42"/>
          <p:cNvSpPr/>
          <p:nvPr/>
        </p:nvSpPr>
        <p:spPr>
          <a:xfrm>
            <a:off x="2413097" y="1579600"/>
            <a:ext cx="1565400" cy="1433700"/>
          </a:xfrm>
          <a:prstGeom prst="ellipse">
            <a:avLst/>
          </a:prstGeom>
          <a:solidFill>
            <a:srgbClr val="D2D2F4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2125" lIns="100275" spcFirstLastPara="1" rIns="100275" wrap="square" tIns="52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Set Design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2"/>
          <p:cNvSpPr/>
          <p:nvPr/>
        </p:nvSpPr>
        <p:spPr>
          <a:xfrm>
            <a:off x="2405281" y="3121150"/>
            <a:ext cx="1581000" cy="1447800"/>
          </a:xfrm>
          <a:prstGeom prst="ellipse">
            <a:avLst/>
          </a:prstGeom>
          <a:solidFill>
            <a:srgbClr val="D2D2F4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2125" lIns="100275" spcFirstLastPara="1" rIns="100275" wrap="square" tIns="52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 Planning</a:t>
            </a:r>
            <a:endParaRPr/>
          </a:p>
        </p:txBody>
      </p:sp>
      <p:cxnSp>
        <p:nvCxnSpPr>
          <p:cNvPr id="321" name="Google Shape;321;p42"/>
          <p:cNvCxnSpPr>
            <a:stCxn id="319" idx="2"/>
            <a:endCxn id="318" idx="7"/>
          </p:cNvCxnSpPr>
          <p:nvPr/>
        </p:nvCxnSpPr>
        <p:spPr>
          <a:xfrm flipH="1">
            <a:off x="1677197" y="2296450"/>
            <a:ext cx="735900" cy="292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2" name="Google Shape;322;p42"/>
          <p:cNvCxnSpPr>
            <a:stCxn id="318" idx="5"/>
            <a:endCxn id="320" idx="2"/>
          </p:cNvCxnSpPr>
          <p:nvPr/>
        </p:nvCxnSpPr>
        <p:spPr>
          <a:xfrm>
            <a:off x="1677339" y="3612510"/>
            <a:ext cx="727800" cy="232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3"/>
          <p:cNvSpPr txBox="1"/>
          <p:nvPr>
            <p:ph type="title"/>
          </p:nvPr>
        </p:nvSpPr>
        <p:spPr>
          <a:xfrm>
            <a:off x="951775" y="2571750"/>
            <a:ext cx="6483600" cy="61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Maps and Diagrams</a:t>
            </a:r>
            <a:endParaRPr/>
          </a:p>
        </p:txBody>
      </p:sp>
      <p:sp>
        <p:nvSpPr>
          <p:cNvPr id="328" name="Google Shape;328;p43"/>
          <p:cNvSpPr txBox="1"/>
          <p:nvPr>
            <p:ph idx="4294967295" type="title"/>
          </p:nvPr>
        </p:nvSpPr>
        <p:spPr>
          <a:xfrm>
            <a:off x="951772" y="2084850"/>
            <a:ext cx="4934100" cy="35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 Design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4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Information for building your scene comes from: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Scene descriptions in a script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Scene information in your storyboards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Consists of the location information, the props, and the characters</a:t>
            </a:r>
            <a:endParaRPr/>
          </a:p>
        </p:txBody>
      </p:sp>
      <p:sp>
        <p:nvSpPr>
          <p:cNvPr id="334" name="Google Shape;334;p44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Design a Plan</a:t>
            </a:r>
            <a:endParaRPr/>
          </a:p>
        </p:txBody>
      </p:sp>
      <p:sp>
        <p:nvSpPr>
          <p:cNvPr id="335" name="Google Shape;335;p44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 Scene Information</a:t>
            </a:r>
            <a:endParaRPr/>
          </a:p>
        </p:txBody>
      </p:sp>
      <p:pic>
        <p:nvPicPr>
          <p:cNvPr id="336" name="Google Shape;33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374389" y="3027842"/>
            <a:ext cx="1544425" cy="19551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44"/>
          <p:cNvCxnSpPr/>
          <p:nvPr/>
        </p:nvCxnSpPr>
        <p:spPr>
          <a:xfrm>
            <a:off x="914400" y="3385628"/>
            <a:ext cx="685800" cy="15240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338" name="Google Shape;338;p44"/>
          <p:cNvCxnSpPr/>
          <p:nvPr/>
        </p:nvCxnSpPr>
        <p:spPr>
          <a:xfrm flipH="1">
            <a:off x="2743200" y="3157028"/>
            <a:ext cx="533400" cy="30480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339" name="Google Shape;339;p44"/>
          <p:cNvCxnSpPr/>
          <p:nvPr/>
        </p:nvCxnSpPr>
        <p:spPr>
          <a:xfrm rot="10800000">
            <a:off x="2514600" y="3842916"/>
            <a:ext cx="762000" cy="150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pic>
        <p:nvPicPr>
          <p:cNvPr descr="464px-Screenplay_example.svg.png" id="340" name="Google Shape;340;p44"/>
          <p:cNvPicPr preferRelativeResize="0"/>
          <p:nvPr/>
        </p:nvPicPr>
        <p:blipFill rotWithShape="1">
          <a:blip r:embed="rId4">
            <a:alphaModFix/>
          </a:blip>
          <a:srcRect b="67773" l="0" r="0" t="0"/>
          <a:stretch/>
        </p:blipFill>
        <p:spPr>
          <a:xfrm>
            <a:off x="533400" y="1428750"/>
            <a:ext cx="3101487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4"/>
          <p:cNvSpPr/>
          <p:nvPr/>
        </p:nvSpPr>
        <p:spPr>
          <a:xfrm>
            <a:off x="838200" y="2038350"/>
            <a:ext cx="2590800" cy="228600"/>
          </a:xfrm>
          <a:prstGeom prst="frame">
            <a:avLst>
              <a:gd fmla="val 12500" name="adj1"/>
            </a:avLst>
          </a:prstGeom>
          <a:solidFill>
            <a:srgbClr val="38BBF2"/>
          </a:solidFill>
          <a:ln cap="flat" cmpd="sng" w="9525">
            <a:solidFill>
              <a:srgbClr val="38BBF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5"/>
          <p:cNvSpPr txBox="1"/>
          <p:nvPr>
            <p:ph type="title"/>
          </p:nvPr>
        </p:nvSpPr>
        <p:spPr>
          <a:xfrm>
            <a:off x="0" y="279475"/>
            <a:ext cx="2506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Design a Plan</a:t>
            </a:r>
            <a:endParaRPr/>
          </a:p>
        </p:txBody>
      </p:sp>
      <p:sp>
        <p:nvSpPr>
          <p:cNvPr id="347" name="Google Shape;347;p45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Design Elements</a:t>
            </a:r>
            <a:endParaRPr/>
          </a:p>
        </p:txBody>
      </p:sp>
      <p:sp>
        <p:nvSpPr>
          <p:cNvPr id="348" name="Google Shape;348;p45"/>
          <p:cNvSpPr txBox="1"/>
          <p:nvPr>
            <p:ph idx="1" type="body"/>
          </p:nvPr>
        </p:nvSpPr>
        <p:spPr>
          <a:xfrm>
            <a:off x="613500" y="1460975"/>
            <a:ext cx="7859100" cy="16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To plan for your scene set up, you will want to create a set map or at least a list of the following: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 location theme - Look at theme options in Alice for </a:t>
            </a:r>
            <a:r>
              <a:rPr lang="en"/>
              <a:t>availability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Characters - Look through the Alice galleries </a:t>
            </a:r>
            <a:r>
              <a:rPr lang="en"/>
              <a:t>for availability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Important Objects or Props - </a:t>
            </a:r>
            <a:r>
              <a:rPr lang="en"/>
              <a:t>Look through the Alice galleries for availability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Location of different camera views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A3Environment.tiff" id="349" name="Google Shape;349;p45"/>
          <p:cNvPicPr preferRelativeResize="0"/>
          <p:nvPr/>
        </p:nvPicPr>
        <p:blipFill rotWithShape="1">
          <a:blip r:embed="rId3">
            <a:alphaModFix/>
          </a:blip>
          <a:srcRect b="0" l="25755" r="0" t="0"/>
          <a:stretch/>
        </p:blipFill>
        <p:spPr>
          <a:xfrm>
            <a:off x="735450" y="3393675"/>
            <a:ext cx="2289088" cy="1463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actersA3.tiff" id="350" name="Google Shape;350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0344" y="3393675"/>
            <a:ext cx="2294350" cy="1461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eneA3.tiff" id="351" name="Google Shape;351;p45"/>
          <p:cNvPicPr preferRelativeResize="0"/>
          <p:nvPr/>
        </p:nvPicPr>
        <p:blipFill rotWithShape="1">
          <a:blip r:embed="rId5">
            <a:alphaModFix/>
          </a:blip>
          <a:srcRect b="0" l="0" r="7918" t="0"/>
          <a:stretch/>
        </p:blipFill>
        <p:spPr>
          <a:xfrm>
            <a:off x="6167198" y="3393675"/>
            <a:ext cx="2211625" cy="145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6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Design a Plan</a:t>
            </a:r>
            <a:endParaRPr/>
          </a:p>
        </p:txBody>
      </p:sp>
      <p:sp>
        <p:nvSpPr>
          <p:cNvPr id="357" name="Google Shape;357;p46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Design Examples</a:t>
            </a:r>
            <a:endParaRPr/>
          </a:p>
        </p:txBody>
      </p:sp>
      <p:sp>
        <p:nvSpPr>
          <p:cNvPr id="358" name="Google Shape;358;p46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Other things that can help you plan your scene building: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Set design drawings similar to theater drawings for each camera view.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For large worlds with camera moves think of doing a level or world design drawing to help plan your layout.</a:t>
            </a:r>
            <a:endParaRPr/>
          </a:p>
        </p:txBody>
      </p:sp>
      <p:pic>
        <p:nvPicPr>
          <p:cNvPr descr="sketch.jpg" id="359" name="Google Shape;35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8176" y="1611898"/>
            <a:ext cx="1975050" cy="14803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b1.jpg" id="360" name="Google Shape;360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8175" y="3195279"/>
            <a:ext cx="1960957" cy="1307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/>
          <p:nvPr>
            <p:ph type="title"/>
          </p:nvPr>
        </p:nvSpPr>
        <p:spPr>
          <a:xfrm>
            <a:off x="989000" y="1672475"/>
            <a:ext cx="7049700" cy="17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do I start?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7"/>
          <p:cNvSpPr txBox="1"/>
          <p:nvPr>
            <p:ph type="title"/>
          </p:nvPr>
        </p:nvSpPr>
        <p:spPr>
          <a:xfrm>
            <a:off x="951775" y="2571750"/>
            <a:ext cx="6483600" cy="61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 Design</a:t>
            </a:r>
            <a:endParaRPr/>
          </a:p>
        </p:txBody>
      </p:sp>
      <p:sp>
        <p:nvSpPr>
          <p:cNvPr id="366" name="Google Shape;366;p47"/>
          <p:cNvSpPr txBox="1"/>
          <p:nvPr>
            <p:ph idx="4294967295" type="title"/>
          </p:nvPr>
        </p:nvSpPr>
        <p:spPr>
          <a:xfrm>
            <a:off x="951772" y="2084850"/>
            <a:ext cx="4934100" cy="35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a Plan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8"/>
          <p:cNvSpPr txBox="1"/>
          <p:nvPr>
            <p:ph idx="1" type="body"/>
          </p:nvPr>
        </p:nvSpPr>
        <p:spPr>
          <a:xfrm>
            <a:off x="311700" y="1389600"/>
            <a:ext cx="3861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A set of steps to accomplish a task.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Ex: How to get from home to school or how to sort a deck of cards.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A computer science algorithm is a set of steps for a computer to accomplish a task.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An Alice Algorithm is a set of steps that tells the computer how to animate the virtual environment.</a:t>
            </a:r>
            <a:endParaRPr sz="1400"/>
          </a:p>
        </p:txBody>
      </p:sp>
      <p:sp>
        <p:nvSpPr>
          <p:cNvPr id="372" name="Google Shape;372;p48"/>
          <p:cNvSpPr txBox="1"/>
          <p:nvPr>
            <p:ph type="title"/>
          </p:nvPr>
        </p:nvSpPr>
        <p:spPr>
          <a:xfrm>
            <a:off x="0" y="279475"/>
            <a:ext cx="86673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Design a Plan</a:t>
            </a:r>
            <a:endParaRPr/>
          </a:p>
        </p:txBody>
      </p:sp>
      <p:sp>
        <p:nvSpPr>
          <p:cNvPr id="373" name="Google Shape;373;p48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an Algorithm</a:t>
            </a:r>
            <a:endParaRPr/>
          </a:p>
        </p:txBody>
      </p:sp>
      <p:sp>
        <p:nvSpPr>
          <p:cNvPr id="374" name="Google Shape;374;p48"/>
          <p:cNvSpPr txBox="1"/>
          <p:nvPr/>
        </p:nvSpPr>
        <p:spPr>
          <a:xfrm>
            <a:off x="4953000" y="1276350"/>
            <a:ext cx="38100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In Order	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Step 1: Scientist One </a:t>
            </a:r>
            <a:r>
              <a:rPr b="0" i="1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“Why was there thunder and lightning in the lab?”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Step 2: Lightning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Flashes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Step 3: Scientist Two </a:t>
            </a:r>
            <a:r>
              <a:rPr b="0" i="1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“I don’t know why?”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Step 4: Scientist One </a:t>
            </a:r>
            <a:r>
              <a:rPr b="0" i="1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“The scientists were brainstorming.”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9"/>
          <p:cNvSpPr txBox="1"/>
          <p:nvPr>
            <p:ph idx="1" type="body"/>
          </p:nvPr>
        </p:nvSpPr>
        <p:spPr>
          <a:xfrm>
            <a:off x="311700" y="1389600"/>
            <a:ext cx="3861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Alice is based on setting up scenes and animating objects. 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To translate your story to an animation it is important to define: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What are the nouns (</a:t>
            </a:r>
            <a:r>
              <a:rPr lang="en" sz="1400">
                <a:solidFill>
                  <a:srgbClr val="0070C0"/>
                </a:solidFill>
              </a:rPr>
              <a:t>objects</a:t>
            </a:r>
            <a:r>
              <a:rPr lang="en" sz="1400"/>
              <a:t>)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What are the verbs (</a:t>
            </a:r>
            <a:r>
              <a:rPr lang="en" sz="1400">
                <a:solidFill>
                  <a:srgbClr val="FF0000"/>
                </a:solidFill>
              </a:rPr>
              <a:t>actions</a:t>
            </a:r>
            <a:r>
              <a:rPr lang="en" sz="1400"/>
              <a:t>)</a:t>
            </a:r>
            <a:endParaRPr sz="1400"/>
          </a:p>
        </p:txBody>
      </p:sp>
      <p:sp>
        <p:nvSpPr>
          <p:cNvPr id="380" name="Google Shape;380;p49"/>
          <p:cNvSpPr txBox="1"/>
          <p:nvPr>
            <p:ph type="title"/>
          </p:nvPr>
        </p:nvSpPr>
        <p:spPr>
          <a:xfrm>
            <a:off x="0" y="279475"/>
            <a:ext cx="86673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Design a Plan</a:t>
            </a:r>
            <a:endParaRPr/>
          </a:p>
        </p:txBody>
      </p:sp>
      <p:sp>
        <p:nvSpPr>
          <p:cNvPr id="381" name="Google Shape;381;p49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Translating a Story</a:t>
            </a:r>
            <a:endParaRPr/>
          </a:p>
        </p:txBody>
      </p:sp>
      <p:sp>
        <p:nvSpPr>
          <p:cNvPr id="382" name="Google Shape;382;p49"/>
          <p:cNvSpPr txBox="1"/>
          <p:nvPr/>
        </p:nvSpPr>
        <p:spPr>
          <a:xfrm>
            <a:off x="4648200" y="1200150"/>
            <a:ext cx="40386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700" lIns="67400" spcFirstLastPara="1" rIns="67400" wrap="square" tIns="33700">
            <a:noAutofit/>
          </a:bodyPr>
          <a:lstStyle/>
          <a:p>
            <a:pPr indent="-3175" lvl="1" marL="384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BBF2"/>
              </a:buClr>
              <a:buFont typeface="Noto Sans Symbols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cene opens and we see the </a:t>
            </a:r>
            <a:r>
              <a:rPr b="0" i="1" lang="en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first guard </a:t>
            </a:r>
            <a:r>
              <a:rPr b="0" i="1" lang="en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sleeping</a:t>
            </a:r>
            <a:r>
              <a:rPr b="0" i="1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queen’s garden that has a tree and a giant mushroom. The </a:t>
            </a:r>
            <a:r>
              <a:rPr b="0" i="1" lang="en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queen</a:t>
            </a:r>
            <a:r>
              <a:rPr b="0" i="1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enters</a:t>
            </a:r>
            <a:r>
              <a:rPr b="0" i="1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scene and </a:t>
            </a:r>
            <a:r>
              <a:rPr b="0" i="1" lang="en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sees</a:t>
            </a:r>
            <a:r>
              <a:rPr b="0" i="1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sleeping guard. The </a:t>
            </a:r>
            <a:r>
              <a:rPr b="0" i="1" lang="en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queen</a:t>
            </a:r>
            <a:r>
              <a:rPr b="0" i="1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attempts</a:t>
            </a:r>
            <a:r>
              <a:rPr b="0" i="1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 wake</a:t>
            </a:r>
            <a:r>
              <a:rPr b="0" i="1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sleeping guard. The </a:t>
            </a:r>
            <a:r>
              <a:rPr b="0" i="1" lang="en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guard </a:t>
            </a:r>
            <a:r>
              <a:rPr b="0" i="1" lang="en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awakes</a:t>
            </a:r>
            <a:r>
              <a:rPr b="0" i="1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b="0" i="1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 frightened</a:t>
            </a:r>
            <a:r>
              <a:rPr b="0" i="1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b="0" i="0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b="0" i="1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queen</a:t>
            </a:r>
            <a:r>
              <a:rPr b="0" i="1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turns and calls</a:t>
            </a:r>
            <a:r>
              <a:rPr b="0" i="1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a second guard. The </a:t>
            </a:r>
            <a:r>
              <a:rPr b="0" i="1" lang="en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second guard </a:t>
            </a:r>
            <a:r>
              <a:rPr b="0" i="1" lang="en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enters</a:t>
            </a:r>
            <a:r>
              <a:rPr b="0" i="1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scene. The </a:t>
            </a:r>
            <a:r>
              <a:rPr b="0" i="1" lang="en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queen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angrily </a:t>
            </a:r>
            <a:r>
              <a:rPr b="0" i="1" lang="en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points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at the first guard and </a:t>
            </a:r>
            <a:r>
              <a:rPr b="0" i="1" lang="en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says</a:t>
            </a:r>
            <a:r>
              <a:rPr b="0" i="1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“Off with his head”. The </a:t>
            </a:r>
            <a:r>
              <a:rPr b="0" i="1" lang="en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first guard </a:t>
            </a:r>
            <a:r>
              <a:rPr b="0" i="1" lang="en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runs and hides 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behind the mushroom</a:t>
            </a:r>
            <a:r>
              <a:rPr b="0" i="1" lang="en" sz="1600" u="none" cap="none" strike="noStrike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600" u="none" cap="none" strike="noStrike">
              <a:solidFill>
                <a:srgbClr val="38BB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0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Translating a Storyboard</a:t>
            </a:r>
            <a:endParaRPr/>
          </a:p>
        </p:txBody>
      </p:sp>
      <p:sp>
        <p:nvSpPr>
          <p:cNvPr id="388" name="Google Shape;388;p50"/>
          <p:cNvSpPr txBox="1"/>
          <p:nvPr>
            <p:ph idx="1" type="body"/>
          </p:nvPr>
        </p:nvSpPr>
        <p:spPr>
          <a:xfrm>
            <a:off x="600125" y="3074625"/>
            <a:ext cx="7859100" cy="16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 a storyboard a lot of the time the objects or characters (</a:t>
            </a:r>
            <a:r>
              <a:rPr lang="en">
                <a:solidFill>
                  <a:srgbClr val="FF0000"/>
                </a:solidFill>
              </a:rPr>
              <a:t>nouns</a:t>
            </a:r>
            <a:r>
              <a:rPr lang="en"/>
              <a:t>) are easy to determine because they are there for you to see.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is important to remember that many times in a storyboard the action (</a:t>
            </a:r>
            <a:r>
              <a:rPr lang="en">
                <a:solidFill>
                  <a:srgbClr val="0070C0"/>
                </a:solidFill>
              </a:rPr>
              <a:t>verbs</a:t>
            </a:r>
            <a:r>
              <a:rPr lang="en"/>
              <a:t>) takes place in between the frames (ie the clouds appear).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50"/>
          <p:cNvSpPr txBox="1"/>
          <p:nvPr>
            <p:ph type="title"/>
          </p:nvPr>
        </p:nvSpPr>
        <p:spPr>
          <a:xfrm>
            <a:off x="0" y="279475"/>
            <a:ext cx="2506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Design a Plan</a:t>
            </a:r>
            <a:endParaRPr/>
          </a:p>
        </p:txBody>
      </p:sp>
      <p:pic>
        <p:nvPicPr>
          <p:cNvPr descr="storyboardLightning.jpg" id="390" name="Google Shape;39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300" y="1264616"/>
            <a:ext cx="8520602" cy="160711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50"/>
          <p:cNvSpPr/>
          <p:nvPr/>
        </p:nvSpPr>
        <p:spPr>
          <a:xfrm>
            <a:off x="864825" y="1676925"/>
            <a:ext cx="453600" cy="833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50"/>
          <p:cNvSpPr/>
          <p:nvPr/>
        </p:nvSpPr>
        <p:spPr>
          <a:xfrm>
            <a:off x="600125" y="1336525"/>
            <a:ext cx="1634700" cy="257400"/>
          </a:xfrm>
          <a:prstGeom prst="rect">
            <a:avLst/>
          </a:pr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0"/>
          <p:cNvSpPr/>
          <p:nvPr/>
        </p:nvSpPr>
        <p:spPr>
          <a:xfrm>
            <a:off x="2742150" y="1339425"/>
            <a:ext cx="1497600" cy="257400"/>
          </a:xfrm>
          <a:prstGeom prst="rect">
            <a:avLst/>
          </a:pr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4" name="Google Shape;394;p50"/>
          <p:cNvCxnSpPr>
            <a:stCxn id="392" idx="3"/>
            <a:endCxn id="393" idx="1"/>
          </p:cNvCxnSpPr>
          <p:nvPr/>
        </p:nvCxnSpPr>
        <p:spPr>
          <a:xfrm>
            <a:off x="2234825" y="1465225"/>
            <a:ext cx="507300" cy="3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1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Scripted Algorithm Design</a:t>
            </a:r>
            <a:endParaRPr/>
          </a:p>
        </p:txBody>
      </p:sp>
      <p:sp>
        <p:nvSpPr>
          <p:cNvPr id="400" name="Google Shape;400;p51"/>
          <p:cNvSpPr txBox="1"/>
          <p:nvPr>
            <p:ph idx="1" type="body"/>
          </p:nvPr>
        </p:nvSpPr>
        <p:spPr>
          <a:xfrm>
            <a:off x="311700" y="1389600"/>
            <a:ext cx="3861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The text-based approach focuses on writing out and highlighting the objects and actions to form a design that can be translated into a program.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Use different formatting to call out control structures and use step numbers as references for loops.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You can easily break down each step into smaller algorithm designs until you have objects and actions that you can translate to a program.</a:t>
            </a:r>
            <a:endParaRPr sz="1400"/>
          </a:p>
        </p:txBody>
      </p:sp>
      <p:sp>
        <p:nvSpPr>
          <p:cNvPr id="401" name="Google Shape;401;p51"/>
          <p:cNvSpPr txBox="1"/>
          <p:nvPr>
            <p:ph type="title"/>
          </p:nvPr>
        </p:nvSpPr>
        <p:spPr>
          <a:xfrm>
            <a:off x="0" y="279475"/>
            <a:ext cx="86673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Design a Plan</a:t>
            </a:r>
            <a:endParaRPr/>
          </a:p>
        </p:txBody>
      </p:sp>
      <p:sp>
        <p:nvSpPr>
          <p:cNvPr id="402" name="Google Shape;402;p51"/>
          <p:cNvSpPr txBox="1"/>
          <p:nvPr/>
        </p:nvSpPr>
        <p:spPr>
          <a:xfrm>
            <a:off x="4857300" y="1253525"/>
            <a:ext cx="38100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In Order	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Scientist One </a:t>
            </a:r>
            <a:r>
              <a:rPr b="0" i="1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“Why was there thunder and lightning in the lab?”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Lightning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Flashes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Scientist Two </a:t>
            </a:r>
            <a:r>
              <a:rPr b="0" i="1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“I don’t know why?”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Scientist One </a:t>
            </a:r>
            <a:r>
              <a:rPr b="0" i="1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“The scientists were brainstorming</a:t>
            </a:r>
            <a:r>
              <a:rPr lang="en" sz="1800">
                <a:solidFill>
                  <a:schemeClr val="dk1"/>
                </a:solidFill>
              </a:rPr>
              <a:t>.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2"/>
          <p:cNvSpPr txBox="1"/>
          <p:nvPr>
            <p:ph idx="1" type="body"/>
          </p:nvPr>
        </p:nvSpPr>
        <p:spPr>
          <a:xfrm>
            <a:off x="311700" y="1389600"/>
            <a:ext cx="3861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In Alice programming, you will find that because you are animating a scene you will have a lot of things that are happening at the same time or conditional of other events.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Sometimes the set of steps becomes more complicated and have dependencies that make writing them in a list more complicated and hard to understand.</a:t>
            </a:r>
            <a:endParaRPr sz="1400"/>
          </a:p>
        </p:txBody>
      </p:sp>
      <p:sp>
        <p:nvSpPr>
          <p:cNvPr id="408" name="Google Shape;408;p52"/>
          <p:cNvSpPr txBox="1"/>
          <p:nvPr>
            <p:ph type="title"/>
          </p:nvPr>
        </p:nvSpPr>
        <p:spPr>
          <a:xfrm>
            <a:off x="0" y="279475"/>
            <a:ext cx="86673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Design a Plan</a:t>
            </a:r>
            <a:endParaRPr/>
          </a:p>
        </p:txBody>
      </p:sp>
      <p:sp>
        <p:nvSpPr>
          <p:cNvPr id="409" name="Google Shape;409;p52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of Text Design</a:t>
            </a:r>
            <a:endParaRPr/>
          </a:p>
        </p:txBody>
      </p:sp>
      <p:sp>
        <p:nvSpPr>
          <p:cNvPr id="410" name="Google Shape;410;p52"/>
          <p:cNvSpPr txBox="1"/>
          <p:nvPr/>
        </p:nvSpPr>
        <p:spPr>
          <a:xfrm>
            <a:off x="4979975" y="1326725"/>
            <a:ext cx="38100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Together</a:t>
            </a:r>
            <a:endParaRPr i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Step 1: Scientist One </a:t>
            </a:r>
            <a:r>
              <a:rPr b="0" i="1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“Why was there thunder and lightning in the lab?”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Step 2: Lightning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Flashes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In Order</a:t>
            </a:r>
            <a:endParaRPr b="0" i="1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Step 3: Scientist Two </a:t>
            </a:r>
            <a:r>
              <a:rPr b="0" i="1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“I don’t know why?”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After Step 1-3</a:t>
            </a:r>
            <a:endParaRPr i="1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Step 4: Scientist One </a:t>
            </a:r>
            <a:r>
              <a:rPr b="0" i="1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“The scientists were brainstorming.”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3"/>
          <p:cNvSpPr txBox="1"/>
          <p:nvPr>
            <p:ph type="title"/>
          </p:nvPr>
        </p:nvSpPr>
        <p:spPr>
          <a:xfrm>
            <a:off x="951775" y="2571750"/>
            <a:ext cx="6483600" cy="61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Flowcharts</a:t>
            </a:r>
            <a:endParaRPr/>
          </a:p>
        </p:txBody>
      </p:sp>
      <p:sp>
        <p:nvSpPr>
          <p:cNvPr id="416" name="Google Shape;416;p53"/>
          <p:cNvSpPr txBox="1"/>
          <p:nvPr>
            <p:ph idx="4294967295" type="title"/>
          </p:nvPr>
        </p:nvSpPr>
        <p:spPr>
          <a:xfrm>
            <a:off x="951772" y="2084850"/>
            <a:ext cx="4934100" cy="35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 Planning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4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Flowcharts are used to visually design and document processes or programs. There are several different formats.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Shapes that depict actions, inputs, or processes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Allow visual representations of  simultaneous actions and conditional actions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Easily map out decision points and repetitions</a:t>
            </a:r>
            <a:endParaRPr/>
          </a:p>
        </p:txBody>
      </p:sp>
      <p:sp>
        <p:nvSpPr>
          <p:cNvPr id="422" name="Google Shape;422;p54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Design a Plan</a:t>
            </a:r>
            <a:endParaRPr/>
          </a:p>
        </p:txBody>
      </p:sp>
      <p:sp>
        <p:nvSpPr>
          <p:cNvPr id="423" name="Google Shape;423;p54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Flowchart</a:t>
            </a:r>
            <a:endParaRPr/>
          </a:p>
        </p:txBody>
      </p:sp>
      <p:pic>
        <p:nvPicPr>
          <p:cNvPr descr="Flowchart_en.svg.png" id="424" name="Google Shape;42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1650" y="1397475"/>
            <a:ext cx="1884420" cy="3291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5"/>
          <p:cNvSpPr txBox="1"/>
          <p:nvPr>
            <p:ph idx="1" type="body"/>
          </p:nvPr>
        </p:nvSpPr>
        <p:spPr>
          <a:xfrm>
            <a:off x="311700" y="1465800"/>
            <a:ext cx="3861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The different symbols help you define what happens at each step in the program and the arrows allow you to map how the program will run.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A round rectangle is used to show the start and stop of the program.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A rectangle can be used for each action.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The parallelogram or diamond are for more complicated decision and input representations.</a:t>
            </a:r>
            <a:endParaRPr sz="1400"/>
          </a:p>
        </p:txBody>
      </p:sp>
      <p:sp>
        <p:nvSpPr>
          <p:cNvPr id="430" name="Google Shape;430;p55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Parts of a Flowchart</a:t>
            </a:r>
            <a:endParaRPr/>
          </a:p>
        </p:txBody>
      </p:sp>
      <p:sp>
        <p:nvSpPr>
          <p:cNvPr id="431" name="Google Shape;431;p55"/>
          <p:cNvSpPr txBox="1"/>
          <p:nvPr>
            <p:ph type="title"/>
          </p:nvPr>
        </p:nvSpPr>
        <p:spPr>
          <a:xfrm>
            <a:off x="0" y="279475"/>
            <a:ext cx="86673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Design a Plan</a:t>
            </a:r>
            <a:endParaRPr/>
          </a:p>
        </p:txBody>
      </p:sp>
      <p:pic>
        <p:nvPicPr>
          <p:cNvPr id="432" name="Google Shape;43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5650" y="3741300"/>
            <a:ext cx="1219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99650" y="2598300"/>
            <a:ext cx="1176865" cy="88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99650" y="1760100"/>
            <a:ext cx="12192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99650" y="3741300"/>
            <a:ext cx="118110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5375650" y="2979366"/>
            <a:ext cx="1219200" cy="231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99450" y="1760100"/>
            <a:ext cx="12192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6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 flowchart allows you to easily show program flows that include more complex scripts.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The activity diagram format of solid bars allows you to show things happening at the same time and helps figure out timing.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You can also use a mixture of flowcharts and text based design to write out individual nodes of the chart.</a:t>
            </a:r>
            <a:endParaRPr/>
          </a:p>
        </p:txBody>
      </p:sp>
      <p:sp>
        <p:nvSpPr>
          <p:cNvPr id="443" name="Google Shape;443;p56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Design a Plan</a:t>
            </a:r>
            <a:endParaRPr/>
          </a:p>
        </p:txBody>
      </p:sp>
      <p:sp>
        <p:nvSpPr>
          <p:cNvPr id="444" name="Google Shape;444;p56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Benefits of a Flowchart</a:t>
            </a:r>
            <a:endParaRPr/>
          </a:p>
        </p:txBody>
      </p:sp>
      <p:pic>
        <p:nvPicPr>
          <p:cNvPr id="445" name="Google Shape;44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9800" y="2819875"/>
            <a:ext cx="10668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6400" y="4293075"/>
            <a:ext cx="10668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0200" y="1397475"/>
            <a:ext cx="1066800" cy="53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8" name="Google Shape;448;p56"/>
          <p:cNvCxnSpPr/>
          <p:nvPr/>
        </p:nvCxnSpPr>
        <p:spPr>
          <a:xfrm>
            <a:off x="1076800" y="2235675"/>
            <a:ext cx="2209800" cy="0"/>
          </a:xfrm>
          <a:prstGeom prst="straightConnector1">
            <a:avLst/>
          </a:prstGeom>
          <a:noFill/>
          <a:ln cap="flat" cmpd="sng" w="1016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</p:cxnSp>
      <p:cxnSp>
        <p:nvCxnSpPr>
          <p:cNvPr id="449" name="Google Shape;449;p56"/>
          <p:cNvCxnSpPr/>
          <p:nvPr/>
        </p:nvCxnSpPr>
        <p:spPr>
          <a:xfrm>
            <a:off x="1076800" y="3937475"/>
            <a:ext cx="2209800" cy="0"/>
          </a:xfrm>
          <a:prstGeom prst="straightConnector1">
            <a:avLst/>
          </a:prstGeom>
          <a:noFill/>
          <a:ln cap="flat" cmpd="sng" w="1016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</p:cxnSp>
      <p:cxnSp>
        <p:nvCxnSpPr>
          <p:cNvPr id="450" name="Google Shape;450;p56"/>
          <p:cNvCxnSpPr>
            <a:stCxn id="447" idx="2"/>
          </p:cNvCxnSpPr>
          <p:nvPr/>
        </p:nvCxnSpPr>
        <p:spPr>
          <a:xfrm flipH="1">
            <a:off x="2142100" y="1930875"/>
            <a:ext cx="1500" cy="2478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451" name="Google Shape;451;p56"/>
          <p:cNvCxnSpPr>
            <a:endCxn id="446" idx="0"/>
          </p:cNvCxnSpPr>
          <p:nvPr/>
        </p:nvCxnSpPr>
        <p:spPr>
          <a:xfrm flipH="1">
            <a:off x="2219800" y="3988275"/>
            <a:ext cx="1500" cy="3048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452" name="Google Shape;452;p56"/>
          <p:cNvCxnSpPr/>
          <p:nvPr/>
        </p:nvCxnSpPr>
        <p:spPr>
          <a:xfrm rot="5400000">
            <a:off x="1487288" y="2396776"/>
            <a:ext cx="247500" cy="1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453" name="Google Shape;453;p56"/>
          <p:cNvCxnSpPr/>
          <p:nvPr/>
        </p:nvCxnSpPr>
        <p:spPr>
          <a:xfrm rot="5400000">
            <a:off x="2468288" y="2558776"/>
            <a:ext cx="571500" cy="1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454" name="Google Shape;454;p56"/>
          <p:cNvCxnSpPr/>
          <p:nvPr/>
        </p:nvCxnSpPr>
        <p:spPr>
          <a:xfrm rot="5400000">
            <a:off x="1487288" y="3768375"/>
            <a:ext cx="247500" cy="1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455" name="Google Shape;455;p56"/>
          <p:cNvCxnSpPr>
            <a:stCxn id="445" idx="2"/>
          </p:cNvCxnSpPr>
          <p:nvPr/>
        </p:nvCxnSpPr>
        <p:spPr>
          <a:xfrm flipH="1">
            <a:off x="2752300" y="3353275"/>
            <a:ext cx="900" cy="5406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pic>
        <p:nvPicPr>
          <p:cNvPr id="456" name="Google Shape;45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6800" y="3175475"/>
            <a:ext cx="1066800" cy="53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7" name="Google Shape;457;p56"/>
          <p:cNvCxnSpPr/>
          <p:nvPr/>
        </p:nvCxnSpPr>
        <p:spPr>
          <a:xfrm rot="5400000">
            <a:off x="1487288" y="3057175"/>
            <a:ext cx="247500" cy="15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pic>
        <p:nvPicPr>
          <p:cNvPr id="458" name="Google Shape;458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6800" y="2496025"/>
            <a:ext cx="1066800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Define the Problem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Understand the Problem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Design a Plan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Implement the Design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Test the Design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Repeat as Necessary</a:t>
            </a:r>
            <a:endParaRPr sz="1600"/>
          </a:p>
        </p:txBody>
      </p:sp>
      <p:sp>
        <p:nvSpPr>
          <p:cNvPr id="174" name="Google Shape;174;p30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Thinking</a:t>
            </a:r>
            <a:endParaRPr/>
          </a:p>
        </p:txBody>
      </p:sp>
      <p:sp>
        <p:nvSpPr>
          <p:cNvPr id="175" name="Google Shape;175;p30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Thinking and Problem Solving</a:t>
            </a:r>
            <a:endParaRPr/>
          </a:p>
        </p:txBody>
      </p:sp>
      <p:grpSp>
        <p:nvGrpSpPr>
          <p:cNvPr id="176" name="Google Shape;176;p30"/>
          <p:cNvGrpSpPr/>
          <p:nvPr/>
        </p:nvGrpSpPr>
        <p:grpSpPr>
          <a:xfrm>
            <a:off x="457225" y="1267150"/>
            <a:ext cx="3546845" cy="3726748"/>
            <a:chOff x="4805032" y="1416610"/>
            <a:chExt cx="6510361" cy="6840580"/>
          </a:xfrm>
        </p:grpSpPr>
        <p:cxnSp>
          <p:nvCxnSpPr>
            <p:cNvPr id="177" name="Google Shape;177;p30"/>
            <p:cNvCxnSpPr/>
            <p:nvPr/>
          </p:nvCxnSpPr>
          <p:spPr>
            <a:xfrm>
              <a:off x="5690872" y="5373159"/>
              <a:ext cx="41961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8" name="Google Shape;178;p30"/>
            <p:cNvCxnSpPr/>
            <p:nvPr/>
          </p:nvCxnSpPr>
          <p:spPr>
            <a:xfrm>
              <a:off x="7788908" y="3275122"/>
              <a:ext cx="2097900" cy="2097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9" name="Google Shape;179;p30"/>
            <p:cNvCxnSpPr/>
            <p:nvPr/>
          </p:nvCxnSpPr>
          <p:spPr>
            <a:xfrm flipH="1">
              <a:off x="5732406" y="3275122"/>
              <a:ext cx="2056500" cy="20637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0" name="Google Shape;180;p30"/>
            <p:cNvCxnSpPr/>
            <p:nvPr/>
          </p:nvCxnSpPr>
          <p:spPr>
            <a:xfrm>
              <a:off x="5732455" y="5338773"/>
              <a:ext cx="2056500" cy="19926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1" name="Google Shape;181;p30"/>
            <p:cNvCxnSpPr/>
            <p:nvPr/>
          </p:nvCxnSpPr>
          <p:spPr>
            <a:xfrm flipH="1" rot="10800000">
              <a:off x="7788908" y="5373295"/>
              <a:ext cx="2097900" cy="2097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82" name="Google Shape;182;p30"/>
            <p:cNvSpPr/>
            <p:nvPr/>
          </p:nvSpPr>
          <p:spPr>
            <a:xfrm>
              <a:off x="9203993" y="4431512"/>
              <a:ext cx="2111400" cy="17727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Design a 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Plan</a:t>
              </a:r>
              <a:endParaRPr sz="1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83" name="Google Shape;183;p30"/>
            <p:cNvSpPr/>
            <p:nvPr/>
          </p:nvSpPr>
          <p:spPr>
            <a:xfrm>
              <a:off x="6453029" y="1416610"/>
              <a:ext cx="2926200" cy="518100"/>
            </a:xfrm>
            <a:prstGeom prst="roundRect">
              <a:avLst>
                <a:gd fmla="val 16667" name="adj"/>
              </a:avLst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Problem Statement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84" name="Google Shape;184;p30"/>
            <p:cNvSpPr/>
            <p:nvPr/>
          </p:nvSpPr>
          <p:spPr>
            <a:xfrm>
              <a:off x="6634238" y="2415371"/>
              <a:ext cx="2563800" cy="18480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Understand 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problem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85" name="Google Shape;185;p30"/>
            <p:cNvSpPr/>
            <p:nvPr/>
          </p:nvSpPr>
          <p:spPr>
            <a:xfrm>
              <a:off x="4805032" y="4391189"/>
              <a:ext cx="2161500" cy="18144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Test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6968725" y="6427489"/>
              <a:ext cx="2179500" cy="18297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Implement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Design</a:t>
              </a:r>
              <a:endParaRPr sz="1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187" name="Google Shape;187;p30"/>
            <p:cNvCxnSpPr>
              <a:stCxn id="183" idx="2"/>
              <a:endCxn id="184" idx="0"/>
            </p:cNvCxnSpPr>
            <p:nvPr/>
          </p:nvCxnSpPr>
          <p:spPr>
            <a:xfrm>
              <a:off x="7916129" y="1934710"/>
              <a:ext cx="0" cy="480600"/>
            </a:xfrm>
            <a:prstGeom prst="straightConnector1">
              <a:avLst/>
            </a:prstGeom>
            <a:noFill/>
            <a:ln cap="flat" cmpd="sng" w="19075">
              <a:solidFill>
                <a:srgbClr val="00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88" name="Google Shape;188;p30"/>
            <p:cNvCxnSpPr>
              <a:stCxn id="184" idx="4"/>
              <a:endCxn id="184" idx="4"/>
            </p:cNvCxnSpPr>
            <p:nvPr/>
          </p:nvCxnSpPr>
          <p:spPr>
            <a:xfrm>
              <a:off x="7916138" y="4263371"/>
              <a:ext cx="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7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Now that you have a design you can use that to start implementing your solution.</a:t>
            </a:r>
            <a:endParaRPr/>
          </a:p>
        </p:txBody>
      </p:sp>
      <p:sp>
        <p:nvSpPr>
          <p:cNvPr id="464" name="Google Shape;464;p57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 Design</a:t>
            </a:r>
            <a:endParaRPr/>
          </a:p>
        </p:txBody>
      </p:sp>
      <p:sp>
        <p:nvSpPr>
          <p:cNvPr id="465" name="Google Shape;465;p57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 Design</a:t>
            </a:r>
            <a:endParaRPr/>
          </a:p>
        </p:txBody>
      </p:sp>
      <p:grpSp>
        <p:nvGrpSpPr>
          <p:cNvPr id="466" name="Google Shape;466;p57"/>
          <p:cNvGrpSpPr/>
          <p:nvPr/>
        </p:nvGrpSpPr>
        <p:grpSpPr>
          <a:xfrm>
            <a:off x="457225" y="1264937"/>
            <a:ext cx="3546845" cy="3728960"/>
            <a:chOff x="4805032" y="1412549"/>
            <a:chExt cx="6510361" cy="6844641"/>
          </a:xfrm>
        </p:grpSpPr>
        <p:cxnSp>
          <p:nvCxnSpPr>
            <p:cNvPr id="467" name="Google Shape;467;p57"/>
            <p:cNvCxnSpPr/>
            <p:nvPr/>
          </p:nvCxnSpPr>
          <p:spPr>
            <a:xfrm>
              <a:off x="5690872" y="5373159"/>
              <a:ext cx="41961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68" name="Google Shape;468;p57"/>
            <p:cNvCxnSpPr/>
            <p:nvPr/>
          </p:nvCxnSpPr>
          <p:spPr>
            <a:xfrm>
              <a:off x="7788908" y="3275122"/>
              <a:ext cx="2097900" cy="2097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69" name="Google Shape;469;p57"/>
            <p:cNvCxnSpPr/>
            <p:nvPr/>
          </p:nvCxnSpPr>
          <p:spPr>
            <a:xfrm flipH="1">
              <a:off x="5732406" y="3275122"/>
              <a:ext cx="2056500" cy="20637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0" name="Google Shape;470;p57"/>
            <p:cNvCxnSpPr/>
            <p:nvPr/>
          </p:nvCxnSpPr>
          <p:spPr>
            <a:xfrm>
              <a:off x="5732455" y="5338773"/>
              <a:ext cx="2056500" cy="19926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1" name="Google Shape;471;p57"/>
            <p:cNvCxnSpPr/>
            <p:nvPr/>
          </p:nvCxnSpPr>
          <p:spPr>
            <a:xfrm flipH="1" rot="10800000">
              <a:off x="7788908" y="5373295"/>
              <a:ext cx="2097900" cy="2097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472" name="Google Shape;472;p57"/>
            <p:cNvSpPr/>
            <p:nvPr/>
          </p:nvSpPr>
          <p:spPr>
            <a:xfrm>
              <a:off x="9203993" y="4431512"/>
              <a:ext cx="2111400" cy="17727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Design a 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Plan</a:t>
              </a:r>
              <a:endParaRPr sz="1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73" name="Google Shape;473;p57"/>
            <p:cNvSpPr/>
            <p:nvPr/>
          </p:nvSpPr>
          <p:spPr>
            <a:xfrm>
              <a:off x="6455966" y="1412549"/>
              <a:ext cx="2926200" cy="518100"/>
            </a:xfrm>
            <a:prstGeom prst="roundRect">
              <a:avLst>
                <a:gd fmla="val 16667" name="adj"/>
              </a:avLst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Problem Statement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74" name="Google Shape;474;p57"/>
            <p:cNvSpPr/>
            <p:nvPr/>
          </p:nvSpPr>
          <p:spPr>
            <a:xfrm>
              <a:off x="6774104" y="2415371"/>
              <a:ext cx="2289900" cy="18480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Understand 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problem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75" name="Google Shape;475;p57"/>
            <p:cNvSpPr/>
            <p:nvPr/>
          </p:nvSpPr>
          <p:spPr>
            <a:xfrm>
              <a:off x="4805032" y="4391189"/>
              <a:ext cx="2161500" cy="18144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Test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76" name="Google Shape;476;p57"/>
            <p:cNvSpPr/>
            <p:nvPr/>
          </p:nvSpPr>
          <p:spPr>
            <a:xfrm>
              <a:off x="6968725" y="6427489"/>
              <a:ext cx="2179500" cy="1829700"/>
            </a:xfrm>
            <a:prstGeom prst="ellipse">
              <a:avLst/>
            </a:prstGeom>
            <a:solidFill>
              <a:schemeClr val="accent6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Implement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Design</a:t>
              </a:r>
              <a:endParaRPr sz="1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477" name="Google Shape;477;p57"/>
            <p:cNvCxnSpPr>
              <a:stCxn id="473" idx="2"/>
              <a:endCxn id="474" idx="0"/>
            </p:cNvCxnSpPr>
            <p:nvPr/>
          </p:nvCxnSpPr>
          <p:spPr>
            <a:xfrm>
              <a:off x="7919066" y="1930649"/>
              <a:ext cx="0" cy="484500"/>
            </a:xfrm>
            <a:prstGeom prst="straightConnector1">
              <a:avLst/>
            </a:prstGeom>
            <a:noFill/>
            <a:ln cap="flat" cmpd="sng" w="19075">
              <a:solidFill>
                <a:srgbClr val="00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478" name="Google Shape;478;p57"/>
            <p:cNvCxnSpPr>
              <a:stCxn id="474" idx="4"/>
              <a:endCxn id="474" idx="4"/>
            </p:cNvCxnSpPr>
            <p:nvPr/>
          </p:nvCxnSpPr>
          <p:spPr>
            <a:xfrm>
              <a:off x="7919054" y="4263371"/>
              <a:ext cx="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8"/>
          <p:cNvSpPr txBox="1"/>
          <p:nvPr>
            <p:ph idx="1" type="body"/>
          </p:nvPr>
        </p:nvSpPr>
        <p:spPr>
          <a:xfrm>
            <a:off x="4664225" y="1460950"/>
            <a:ext cx="3845100" cy="342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Comments are used to display information that the computer will ignore when running your program and are used to: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Give attribution to the author of the code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Help you layout and plan your program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Help other people understand what your program does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Planning out your program with comments first can be a good first step when implementing your design.</a:t>
            </a:r>
            <a:endParaRPr/>
          </a:p>
        </p:txBody>
      </p:sp>
      <p:sp>
        <p:nvSpPr>
          <p:cNvPr id="484" name="Google Shape;484;p58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Commenting</a:t>
            </a:r>
            <a:endParaRPr/>
          </a:p>
        </p:txBody>
      </p:sp>
      <p:sp>
        <p:nvSpPr>
          <p:cNvPr id="485" name="Google Shape;485;p58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Implement Design</a:t>
            </a:r>
            <a:endParaRPr/>
          </a:p>
        </p:txBody>
      </p:sp>
      <p:pic>
        <p:nvPicPr>
          <p:cNvPr descr="Commenting.jpg" id="486" name="Google Shape;48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775" y="1745025"/>
            <a:ext cx="3587421" cy="2460356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8"/>
          <p:cNvSpPr/>
          <p:nvPr/>
        </p:nvSpPr>
        <p:spPr>
          <a:xfrm flipH="1" rot="10800000">
            <a:off x="3433856" y="4002275"/>
            <a:ext cx="642300" cy="282600"/>
          </a:xfrm>
          <a:prstGeom prst="frame">
            <a:avLst>
              <a:gd fmla="val 12500" name="adj1"/>
            </a:avLst>
          </a:prstGeom>
          <a:solidFill>
            <a:srgbClr val="38BBF2"/>
          </a:solidFill>
          <a:ln cap="flat" cmpd="sng" w="9525">
            <a:solidFill>
              <a:srgbClr val="38BBF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8" name="Google Shape;488;p58"/>
          <p:cNvCxnSpPr>
            <a:stCxn id="487" idx="2"/>
          </p:cNvCxnSpPr>
          <p:nvPr/>
        </p:nvCxnSpPr>
        <p:spPr>
          <a:xfrm rot="10800000">
            <a:off x="1827806" y="2654975"/>
            <a:ext cx="1927200" cy="134730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9"/>
          <p:cNvSpPr txBox="1"/>
          <p:nvPr>
            <p:ph idx="1" type="body"/>
          </p:nvPr>
        </p:nvSpPr>
        <p:spPr>
          <a:xfrm>
            <a:off x="311700" y="1389600"/>
            <a:ext cx="3861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Alice is intended to allow you to easily iterate and test your program as often as you would like.</a:t>
            </a:r>
            <a:endParaRPr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Start by implementing parts of your animation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Test and refine small sections before moving on to new components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Revise and redesign based on what you find when implementing</a:t>
            </a:r>
            <a:endParaRPr sz="1400"/>
          </a:p>
        </p:txBody>
      </p:sp>
      <p:sp>
        <p:nvSpPr>
          <p:cNvPr id="494" name="Google Shape;494;p59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Incremental Design</a:t>
            </a:r>
            <a:endParaRPr/>
          </a:p>
        </p:txBody>
      </p:sp>
      <p:sp>
        <p:nvSpPr>
          <p:cNvPr id="495" name="Google Shape;495;p59"/>
          <p:cNvSpPr txBox="1"/>
          <p:nvPr>
            <p:ph type="title"/>
          </p:nvPr>
        </p:nvSpPr>
        <p:spPr>
          <a:xfrm>
            <a:off x="0" y="279475"/>
            <a:ext cx="86673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Implement Design</a:t>
            </a:r>
            <a:endParaRPr/>
          </a:p>
        </p:txBody>
      </p:sp>
      <p:sp>
        <p:nvSpPr>
          <p:cNvPr id="496" name="Google Shape;496;p59"/>
          <p:cNvSpPr txBox="1"/>
          <p:nvPr/>
        </p:nvSpPr>
        <p:spPr>
          <a:xfrm>
            <a:off x="4996513" y="1544200"/>
            <a:ext cx="35052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8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Together</a:t>
            </a:r>
            <a:endParaRPr i="1" sz="98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None/>
            </a:pPr>
            <a:r>
              <a:rPr b="1" i="0" lang="en" sz="98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Step 1: Scientist One </a:t>
            </a:r>
            <a:r>
              <a:rPr b="0" i="1" lang="en" sz="98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Says</a:t>
            </a:r>
            <a:r>
              <a:rPr b="0" i="0" lang="en" sz="98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“Why was there thunder and lightning in the lab?”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None/>
            </a:pPr>
            <a:r>
              <a:rPr b="1" i="0" lang="en" sz="98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Step 2: Lightning</a:t>
            </a:r>
            <a:r>
              <a:rPr b="0" i="0" lang="en" sz="98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en" sz="98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Flashes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None/>
            </a:pPr>
            <a:r>
              <a:rPr i="1" lang="en" sz="98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In Order</a:t>
            </a:r>
            <a:endParaRPr b="0" i="1" sz="98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None/>
            </a:pPr>
            <a:r>
              <a:rPr b="1" i="0" lang="en" sz="98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Step 3: Scientist Two </a:t>
            </a:r>
            <a:r>
              <a:rPr b="0" i="1" lang="en" sz="98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Says</a:t>
            </a:r>
            <a:r>
              <a:rPr b="0" i="0" lang="en" sz="98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“I don’t know why?”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None/>
            </a:pPr>
            <a:r>
              <a:rPr i="1" lang="en" sz="98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After Step 1-3</a:t>
            </a:r>
            <a:endParaRPr i="1" sz="98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198"/>
              </a:spcBef>
              <a:spcAft>
                <a:spcPts val="0"/>
              </a:spcAft>
              <a:buNone/>
            </a:pPr>
            <a:r>
              <a:rPr b="1" i="0" lang="en" sz="98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Step 4: Scientist One </a:t>
            </a:r>
            <a:r>
              <a:rPr b="0" i="1" lang="en" sz="98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Says</a:t>
            </a:r>
            <a:r>
              <a:rPr b="0" i="0" lang="en" sz="98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“The scientists were brainstorming”</a:t>
            </a:r>
            <a:endParaRPr/>
          </a:p>
        </p:txBody>
      </p:sp>
      <p:pic>
        <p:nvPicPr>
          <p:cNvPr descr="incrementalDesign.jpg" id="497" name="Google Shape;49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6513" y="3303150"/>
            <a:ext cx="3612870" cy="113665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9"/>
          <p:cNvSpPr/>
          <p:nvPr/>
        </p:nvSpPr>
        <p:spPr>
          <a:xfrm>
            <a:off x="4844113" y="1518800"/>
            <a:ext cx="3810000" cy="838200"/>
          </a:xfrm>
          <a:prstGeom prst="frame">
            <a:avLst>
              <a:gd fmla="val 12500" name="adj1"/>
            </a:avLst>
          </a:prstGeom>
          <a:solidFill>
            <a:srgbClr val="38BBF2"/>
          </a:solidFill>
          <a:ln cap="flat" cmpd="sng" w="9525">
            <a:solidFill>
              <a:srgbClr val="38BBF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9" name="Google Shape;499;p59"/>
          <p:cNvCxnSpPr>
            <a:endCxn id="497" idx="0"/>
          </p:cNvCxnSpPr>
          <p:nvPr/>
        </p:nvCxnSpPr>
        <p:spPr>
          <a:xfrm flipH="1">
            <a:off x="6802948" y="2382450"/>
            <a:ext cx="18600" cy="92070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0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Once you have implemented your solution it is important to test your solution and see how it works.  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/>
              <a:t>When testing you may find that:</a:t>
            </a:r>
            <a:endParaRPr sz="1200"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You didn’t understand the problem well enough and return to outlining the problem (story)</a:t>
            </a:r>
            <a:br>
              <a:rPr lang="en" sz="1200"/>
            </a:b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Your design</a:t>
            </a:r>
            <a:r>
              <a:rPr lang="en" sz="1200"/>
              <a:t> </a:t>
            </a:r>
            <a:r>
              <a:rPr lang="en" sz="1200"/>
              <a:t>didn’t achieve what you wanted and you need to go back to designing the solution</a:t>
            </a:r>
            <a:br>
              <a:rPr lang="en" sz="1200"/>
            </a:b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Something went wrong in the implementation and you must go back and do some bug fixing</a:t>
            </a:r>
            <a:endParaRPr sz="1200"/>
          </a:p>
        </p:txBody>
      </p:sp>
      <p:sp>
        <p:nvSpPr>
          <p:cNvPr id="505" name="Google Shape;505;p60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506" name="Google Shape;506;p60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cxnSp>
        <p:nvCxnSpPr>
          <p:cNvPr id="507" name="Google Shape;507;p60"/>
          <p:cNvCxnSpPr>
            <a:endCxn id="508" idx="3"/>
          </p:cNvCxnSpPr>
          <p:nvPr/>
        </p:nvCxnSpPr>
        <p:spPr>
          <a:xfrm flipH="1" rot="10800000">
            <a:off x="1312785" y="2670624"/>
            <a:ext cx="395700" cy="327900"/>
          </a:xfrm>
          <a:prstGeom prst="straightConnector1">
            <a:avLst/>
          </a:prstGeom>
          <a:noFill/>
          <a:ln cap="flat" cmpd="sng" w="38100">
            <a:solidFill>
              <a:srgbClr val="0070C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9" name="Google Shape;509;p60"/>
          <p:cNvCxnSpPr/>
          <p:nvPr/>
        </p:nvCxnSpPr>
        <p:spPr>
          <a:xfrm>
            <a:off x="1634810" y="3434677"/>
            <a:ext cx="1218900" cy="10500"/>
          </a:xfrm>
          <a:prstGeom prst="straightConnector1">
            <a:avLst/>
          </a:prstGeom>
          <a:noFill/>
          <a:ln cap="flat" cmpd="sng" w="38100">
            <a:solidFill>
              <a:srgbClr val="0070C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0" name="Google Shape;510;p60"/>
          <p:cNvCxnSpPr>
            <a:endCxn id="511" idx="1"/>
          </p:cNvCxnSpPr>
          <p:nvPr/>
        </p:nvCxnSpPr>
        <p:spPr>
          <a:xfrm>
            <a:off x="1372194" y="3805258"/>
            <a:ext cx="437700" cy="337800"/>
          </a:xfrm>
          <a:prstGeom prst="straightConnector1">
            <a:avLst/>
          </a:prstGeom>
          <a:noFill/>
          <a:ln cap="flat" cmpd="sng" w="38100">
            <a:solidFill>
              <a:srgbClr val="0070C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512" name="Google Shape;512;p60"/>
          <p:cNvGrpSpPr/>
          <p:nvPr/>
        </p:nvGrpSpPr>
        <p:grpSpPr>
          <a:xfrm>
            <a:off x="457225" y="1264937"/>
            <a:ext cx="3546845" cy="3728960"/>
            <a:chOff x="4805032" y="1412549"/>
            <a:chExt cx="6510361" cy="6844641"/>
          </a:xfrm>
        </p:grpSpPr>
        <p:cxnSp>
          <p:nvCxnSpPr>
            <p:cNvPr id="513" name="Google Shape;513;p60"/>
            <p:cNvCxnSpPr/>
            <p:nvPr/>
          </p:nvCxnSpPr>
          <p:spPr>
            <a:xfrm>
              <a:off x="7788908" y="3275122"/>
              <a:ext cx="2097900" cy="2097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4" name="Google Shape;514;p60"/>
            <p:cNvCxnSpPr/>
            <p:nvPr/>
          </p:nvCxnSpPr>
          <p:spPr>
            <a:xfrm flipH="1" rot="10800000">
              <a:off x="7788908" y="5373295"/>
              <a:ext cx="2097900" cy="2097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15" name="Google Shape;515;p60"/>
            <p:cNvSpPr/>
            <p:nvPr/>
          </p:nvSpPr>
          <p:spPr>
            <a:xfrm>
              <a:off x="9203993" y="4431512"/>
              <a:ext cx="2111400" cy="17727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Design a 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Plan</a:t>
              </a:r>
              <a:endParaRPr sz="1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16" name="Google Shape;516;p60"/>
            <p:cNvSpPr/>
            <p:nvPr/>
          </p:nvSpPr>
          <p:spPr>
            <a:xfrm>
              <a:off x="6429695" y="1412549"/>
              <a:ext cx="2926200" cy="518100"/>
            </a:xfrm>
            <a:prstGeom prst="roundRect">
              <a:avLst>
                <a:gd fmla="val 16667" name="adj"/>
              </a:avLst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Problem Statement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08" name="Google Shape;508;p60"/>
            <p:cNvSpPr/>
            <p:nvPr/>
          </p:nvSpPr>
          <p:spPr>
            <a:xfrm>
              <a:off x="6774104" y="2415371"/>
              <a:ext cx="2237400" cy="18480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Understand 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problem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17" name="Google Shape;517;p60"/>
            <p:cNvSpPr/>
            <p:nvPr/>
          </p:nvSpPr>
          <p:spPr>
            <a:xfrm>
              <a:off x="4805032" y="4391189"/>
              <a:ext cx="2161500" cy="1814400"/>
            </a:xfrm>
            <a:prstGeom prst="ellipse">
              <a:avLst/>
            </a:prstGeom>
            <a:solidFill>
              <a:schemeClr val="accent6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Test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11" name="Google Shape;511;p60"/>
            <p:cNvSpPr/>
            <p:nvPr/>
          </p:nvSpPr>
          <p:spPr>
            <a:xfrm>
              <a:off x="6968725" y="6427489"/>
              <a:ext cx="2179500" cy="18297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Implement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Design</a:t>
              </a:r>
              <a:endParaRPr sz="1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518" name="Google Shape;518;p60"/>
            <p:cNvCxnSpPr>
              <a:stCxn id="516" idx="2"/>
              <a:endCxn id="508" idx="0"/>
            </p:cNvCxnSpPr>
            <p:nvPr/>
          </p:nvCxnSpPr>
          <p:spPr>
            <a:xfrm>
              <a:off x="7892795" y="1930649"/>
              <a:ext cx="0" cy="484500"/>
            </a:xfrm>
            <a:prstGeom prst="straightConnector1">
              <a:avLst/>
            </a:prstGeom>
            <a:noFill/>
            <a:ln cap="flat" cmpd="sng" w="19075">
              <a:solidFill>
                <a:srgbClr val="00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519" name="Google Shape;519;p60"/>
            <p:cNvCxnSpPr>
              <a:stCxn id="508" idx="4"/>
              <a:endCxn id="508" idx="4"/>
            </p:cNvCxnSpPr>
            <p:nvPr/>
          </p:nvCxnSpPr>
          <p:spPr>
            <a:xfrm>
              <a:off x="7892804" y="4263371"/>
              <a:ext cx="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1"/>
          <p:cNvSpPr txBox="1"/>
          <p:nvPr>
            <p:ph idx="1" type="body"/>
          </p:nvPr>
        </p:nvSpPr>
        <p:spPr>
          <a:xfrm>
            <a:off x="311700" y="1389600"/>
            <a:ext cx="3861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Alice is designed to make it as easy and fast as pressing a button to run your world so that you can rapidly test and iterate your designs.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* It is a good idea to save your world before running</a:t>
            </a:r>
            <a:endParaRPr sz="1400"/>
          </a:p>
        </p:txBody>
      </p:sp>
      <p:sp>
        <p:nvSpPr>
          <p:cNvPr id="525" name="Google Shape;525;p61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 Your Program Often</a:t>
            </a:r>
            <a:endParaRPr/>
          </a:p>
        </p:txBody>
      </p:sp>
      <p:sp>
        <p:nvSpPr>
          <p:cNvPr id="526" name="Google Shape;526;p61"/>
          <p:cNvSpPr txBox="1"/>
          <p:nvPr>
            <p:ph type="title"/>
          </p:nvPr>
        </p:nvSpPr>
        <p:spPr>
          <a:xfrm>
            <a:off x="0" y="279475"/>
            <a:ext cx="86673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Testing</a:t>
            </a:r>
            <a:endParaRPr/>
          </a:p>
        </p:txBody>
      </p:sp>
      <p:pic>
        <p:nvPicPr>
          <p:cNvPr id="527" name="Google Shape;527;p61"/>
          <p:cNvPicPr preferRelativeResize="0"/>
          <p:nvPr/>
        </p:nvPicPr>
        <p:blipFill rotWithShape="1">
          <a:blip r:embed="rId3">
            <a:alphaModFix/>
          </a:blip>
          <a:srcRect b="0" l="-1221" r="11422" t="0"/>
          <a:stretch/>
        </p:blipFill>
        <p:spPr>
          <a:xfrm>
            <a:off x="4681700" y="1766637"/>
            <a:ext cx="4108275" cy="2425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2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There a couple ways to help you run</a:t>
            </a:r>
            <a:r>
              <a:rPr lang="en"/>
              <a:t> parts of your program to help you test smaller components.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Use the disable toggle to hide parts of your program and only run the section you are working on.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Use the fast forward drop down to jump the player to the part of code you want to test if that part of the program depends on everything having been </a:t>
            </a:r>
            <a:r>
              <a:rPr lang="en"/>
              <a:t>executed</a:t>
            </a:r>
            <a:r>
              <a:rPr lang="en"/>
              <a:t>.</a:t>
            </a:r>
            <a:endParaRPr/>
          </a:p>
        </p:txBody>
      </p:sp>
      <p:sp>
        <p:nvSpPr>
          <p:cNvPr id="533" name="Google Shape;533;p62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 Parts of Your Program</a:t>
            </a:r>
            <a:endParaRPr/>
          </a:p>
        </p:txBody>
      </p:sp>
      <p:sp>
        <p:nvSpPr>
          <p:cNvPr id="534" name="Google Shape;534;p62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Testing</a:t>
            </a:r>
            <a:endParaRPr/>
          </a:p>
        </p:txBody>
      </p:sp>
      <p:pic>
        <p:nvPicPr>
          <p:cNvPr descr="DisabledCode.jpg" id="535" name="Google Shape;535;p62"/>
          <p:cNvPicPr preferRelativeResize="0"/>
          <p:nvPr/>
        </p:nvPicPr>
        <p:blipFill rotWithShape="1">
          <a:blip r:embed="rId3">
            <a:alphaModFix/>
          </a:blip>
          <a:srcRect b="9385" l="0" r="8533" t="12078"/>
          <a:stretch/>
        </p:blipFill>
        <p:spPr>
          <a:xfrm>
            <a:off x="675074" y="1460950"/>
            <a:ext cx="3086560" cy="16035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stForward.jpg" id="536" name="Google Shape;536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600" y="3132120"/>
            <a:ext cx="3101374" cy="1436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3"/>
          <p:cNvSpPr txBox="1"/>
          <p:nvPr>
            <p:ph type="title"/>
          </p:nvPr>
        </p:nvSpPr>
        <p:spPr>
          <a:xfrm>
            <a:off x="989000" y="1672475"/>
            <a:ext cx="7049700" cy="17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 and Tricks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4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the problem doesn’t make sense or the design seems too complicated, see if you can break it down further.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You can continue to break down the problem into smaller components and run each smaller component through the full design process.</a:t>
            </a:r>
            <a:endParaRPr/>
          </a:p>
        </p:txBody>
      </p:sp>
      <p:sp>
        <p:nvSpPr>
          <p:cNvPr id="547" name="Google Shape;547;p64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 and Tricks</a:t>
            </a:r>
            <a:endParaRPr/>
          </a:p>
        </p:txBody>
      </p:sp>
      <p:sp>
        <p:nvSpPr>
          <p:cNvPr id="548" name="Google Shape;548;p64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Address Parts of the Whole</a:t>
            </a:r>
            <a:endParaRPr/>
          </a:p>
        </p:txBody>
      </p:sp>
      <p:grpSp>
        <p:nvGrpSpPr>
          <p:cNvPr id="549" name="Google Shape;549;p64"/>
          <p:cNvGrpSpPr/>
          <p:nvPr/>
        </p:nvGrpSpPr>
        <p:grpSpPr>
          <a:xfrm>
            <a:off x="457225" y="1276350"/>
            <a:ext cx="3546845" cy="3717548"/>
            <a:chOff x="4805032" y="1433497"/>
            <a:chExt cx="6510361" cy="6823693"/>
          </a:xfrm>
        </p:grpSpPr>
        <p:cxnSp>
          <p:nvCxnSpPr>
            <p:cNvPr id="550" name="Google Shape;550;p64"/>
            <p:cNvCxnSpPr/>
            <p:nvPr/>
          </p:nvCxnSpPr>
          <p:spPr>
            <a:xfrm>
              <a:off x="5690872" y="5373159"/>
              <a:ext cx="41961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51" name="Google Shape;551;p64"/>
            <p:cNvCxnSpPr/>
            <p:nvPr/>
          </p:nvCxnSpPr>
          <p:spPr>
            <a:xfrm>
              <a:off x="7788908" y="3275122"/>
              <a:ext cx="2097900" cy="2097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52" name="Google Shape;552;p64"/>
            <p:cNvCxnSpPr/>
            <p:nvPr/>
          </p:nvCxnSpPr>
          <p:spPr>
            <a:xfrm flipH="1">
              <a:off x="5732406" y="3275122"/>
              <a:ext cx="2056500" cy="20637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53" name="Google Shape;553;p64"/>
            <p:cNvCxnSpPr/>
            <p:nvPr/>
          </p:nvCxnSpPr>
          <p:spPr>
            <a:xfrm>
              <a:off x="5732455" y="5338773"/>
              <a:ext cx="2056500" cy="19926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54" name="Google Shape;554;p64"/>
            <p:cNvCxnSpPr/>
            <p:nvPr/>
          </p:nvCxnSpPr>
          <p:spPr>
            <a:xfrm flipH="1" rot="10800000">
              <a:off x="7788908" y="5373295"/>
              <a:ext cx="2097900" cy="2097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55" name="Google Shape;555;p64"/>
            <p:cNvSpPr/>
            <p:nvPr/>
          </p:nvSpPr>
          <p:spPr>
            <a:xfrm>
              <a:off x="9203993" y="4431512"/>
              <a:ext cx="2111400" cy="17727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Design a 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Plan</a:t>
              </a:r>
              <a:endParaRPr sz="1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56" name="Google Shape;556;p64"/>
            <p:cNvSpPr/>
            <p:nvPr/>
          </p:nvSpPr>
          <p:spPr>
            <a:xfrm>
              <a:off x="6551460" y="1433497"/>
              <a:ext cx="2926200" cy="518100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Problem Statement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57" name="Google Shape;557;p64"/>
            <p:cNvSpPr/>
            <p:nvPr/>
          </p:nvSpPr>
          <p:spPr>
            <a:xfrm>
              <a:off x="6774103" y="2415371"/>
              <a:ext cx="2432700" cy="18480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Understand 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problem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58" name="Google Shape;558;p64"/>
            <p:cNvSpPr/>
            <p:nvPr/>
          </p:nvSpPr>
          <p:spPr>
            <a:xfrm>
              <a:off x="4805032" y="4391189"/>
              <a:ext cx="2161500" cy="18144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Test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59" name="Google Shape;559;p64"/>
            <p:cNvSpPr/>
            <p:nvPr/>
          </p:nvSpPr>
          <p:spPr>
            <a:xfrm>
              <a:off x="6968725" y="6427489"/>
              <a:ext cx="2179500" cy="18297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Implement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Design</a:t>
              </a:r>
              <a:endParaRPr sz="1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560" name="Google Shape;560;p64"/>
            <p:cNvCxnSpPr>
              <a:stCxn id="556" idx="2"/>
              <a:endCxn id="557" idx="0"/>
            </p:cNvCxnSpPr>
            <p:nvPr/>
          </p:nvCxnSpPr>
          <p:spPr>
            <a:xfrm flipH="1">
              <a:off x="7990260" y="1951597"/>
              <a:ext cx="24300" cy="463800"/>
            </a:xfrm>
            <a:prstGeom prst="straightConnector1">
              <a:avLst/>
            </a:prstGeom>
            <a:noFill/>
            <a:ln cap="flat" cmpd="sng" w="19075">
              <a:solidFill>
                <a:srgbClr val="00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561" name="Google Shape;561;p64"/>
            <p:cNvCxnSpPr>
              <a:stCxn id="557" idx="4"/>
              <a:endCxn id="557" idx="4"/>
            </p:cNvCxnSpPr>
            <p:nvPr/>
          </p:nvCxnSpPr>
          <p:spPr>
            <a:xfrm>
              <a:off x="7990453" y="4263371"/>
              <a:ext cx="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5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stories may require that you set up separate scenes and use camera moves to change scenes. 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Remember you can time camera moves with ground and sky color and texture changes to make whole new locations.</a:t>
            </a:r>
            <a:endParaRPr/>
          </a:p>
        </p:txBody>
      </p:sp>
      <p:sp>
        <p:nvSpPr>
          <p:cNvPr id="567" name="Google Shape;567;p65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Tips and Tricks</a:t>
            </a:r>
            <a:endParaRPr/>
          </a:p>
        </p:txBody>
      </p:sp>
      <p:sp>
        <p:nvSpPr>
          <p:cNvPr id="568" name="Google Shape;568;p65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Separate Scenes</a:t>
            </a:r>
            <a:endParaRPr/>
          </a:p>
        </p:txBody>
      </p:sp>
      <p:grpSp>
        <p:nvGrpSpPr>
          <p:cNvPr id="569" name="Google Shape;569;p65"/>
          <p:cNvGrpSpPr/>
          <p:nvPr/>
        </p:nvGrpSpPr>
        <p:grpSpPr>
          <a:xfrm rot="-5400000">
            <a:off x="380579" y="3519697"/>
            <a:ext cx="1193800" cy="369300"/>
            <a:chOff x="2514600" y="2800350"/>
            <a:chExt cx="1193800" cy="369300"/>
          </a:xfrm>
        </p:grpSpPr>
        <p:cxnSp>
          <p:nvCxnSpPr>
            <p:cNvPr id="570" name="Google Shape;570;p65"/>
            <p:cNvCxnSpPr/>
            <p:nvPr/>
          </p:nvCxnSpPr>
          <p:spPr>
            <a:xfrm flipH="1" rot="10800000">
              <a:off x="3327400" y="2990950"/>
              <a:ext cx="381000" cy="12600"/>
            </a:xfrm>
            <a:prstGeom prst="straightConnector1">
              <a:avLst/>
            </a:prstGeom>
            <a:noFill/>
            <a:ln cap="flat" cmpd="sng" w="57150">
              <a:solidFill>
                <a:srgbClr val="0070C0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  <p:sp>
          <p:nvSpPr>
            <p:cNvPr id="571" name="Google Shape;571;p65"/>
            <p:cNvSpPr txBox="1"/>
            <p:nvPr/>
          </p:nvSpPr>
          <p:spPr>
            <a:xfrm>
              <a:off x="2514600" y="2800350"/>
              <a:ext cx="914400" cy="369300"/>
            </a:xfrm>
            <a:prstGeom prst="rect">
              <a:avLst/>
            </a:prstGeom>
            <a:gradFill>
              <a:gsLst>
                <a:gs pos="0">
                  <a:srgbClr val="457575"/>
                </a:gs>
                <a:gs pos="80000">
                  <a:srgbClr val="5A9B9B"/>
                </a:gs>
                <a:gs pos="100000">
                  <a:srgbClr val="5A9C9C"/>
                </a:gs>
              </a:gsLst>
              <a:lin ang="16200038" scaled="0"/>
            </a:gradFill>
            <a:ln cap="flat" cmpd="sng" w="9525">
              <a:solidFill>
                <a:srgbClr val="619696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Camera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2" name="Google Shape;572;p65"/>
          <p:cNvGrpSpPr/>
          <p:nvPr/>
        </p:nvGrpSpPr>
        <p:grpSpPr>
          <a:xfrm>
            <a:off x="1524000" y="3917722"/>
            <a:ext cx="1193800" cy="369300"/>
            <a:chOff x="2514600" y="2800350"/>
            <a:chExt cx="1193800" cy="369300"/>
          </a:xfrm>
        </p:grpSpPr>
        <p:cxnSp>
          <p:nvCxnSpPr>
            <p:cNvPr id="573" name="Google Shape;573;p65"/>
            <p:cNvCxnSpPr/>
            <p:nvPr/>
          </p:nvCxnSpPr>
          <p:spPr>
            <a:xfrm flipH="1" rot="10800000">
              <a:off x="3327400" y="2990950"/>
              <a:ext cx="381000" cy="12600"/>
            </a:xfrm>
            <a:prstGeom prst="straightConnector1">
              <a:avLst/>
            </a:prstGeom>
            <a:noFill/>
            <a:ln cap="flat" cmpd="sng" w="57150">
              <a:solidFill>
                <a:srgbClr val="0070C0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  <p:sp>
          <p:nvSpPr>
            <p:cNvPr id="574" name="Google Shape;574;p65"/>
            <p:cNvSpPr txBox="1"/>
            <p:nvPr/>
          </p:nvSpPr>
          <p:spPr>
            <a:xfrm>
              <a:off x="2514600" y="2800350"/>
              <a:ext cx="914400" cy="369300"/>
            </a:xfrm>
            <a:prstGeom prst="rect">
              <a:avLst/>
            </a:prstGeom>
            <a:gradFill>
              <a:gsLst>
                <a:gs pos="0">
                  <a:srgbClr val="457575"/>
                </a:gs>
                <a:gs pos="80000">
                  <a:srgbClr val="5A9B9B"/>
                </a:gs>
                <a:gs pos="100000">
                  <a:srgbClr val="5A9C9C"/>
                </a:gs>
              </a:gsLst>
              <a:lin ang="16200038" scaled="0"/>
            </a:gradFill>
            <a:ln cap="flat" cmpd="sng" w="9525">
              <a:solidFill>
                <a:srgbClr val="619696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Camera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5" name="Google Shape;575;p65"/>
          <p:cNvSpPr/>
          <p:nvPr/>
        </p:nvSpPr>
        <p:spPr>
          <a:xfrm>
            <a:off x="272129" y="1670050"/>
            <a:ext cx="1416900" cy="1297800"/>
          </a:xfrm>
          <a:prstGeom prst="ellipse">
            <a:avLst/>
          </a:prstGeom>
          <a:solidFill>
            <a:srgbClr val="D2D2F4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2125" lIns="100275" spcFirstLastPara="1" rIns="100275" wrap="square" tIns="52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Scene 1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65"/>
          <p:cNvSpPr/>
          <p:nvPr/>
        </p:nvSpPr>
        <p:spPr>
          <a:xfrm>
            <a:off x="2819400" y="3485922"/>
            <a:ext cx="1359300" cy="1244700"/>
          </a:xfrm>
          <a:prstGeom prst="ellipse">
            <a:avLst/>
          </a:prstGeom>
          <a:solidFill>
            <a:srgbClr val="D2D2F4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2125" lIns="100275" spcFirstLastPara="1" rIns="100275" wrap="square" tIns="52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Scene 2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6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stories require you to have characters enter and leave the scene.  There are two ways to do this:</a:t>
            </a:r>
            <a:r>
              <a:rPr lang="en"/>
              <a:t> 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Build your scene with the characters off set and have them naturally enter and leave.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Set objects and characters to 0 transparency (hidden) and bring them to 1 (visible).  Be careful that these objects will still be there for collision and mouse click events.</a:t>
            </a:r>
            <a:endParaRPr/>
          </a:p>
        </p:txBody>
      </p:sp>
      <p:sp>
        <p:nvSpPr>
          <p:cNvPr id="582" name="Google Shape;582;p66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Tips and Tricks</a:t>
            </a:r>
            <a:endParaRPr/>
          </a:p>
        </p:txBody>
      </p:sp>
      <p:sp>
        <p:nvSpPr>
          <p:cNvPr id="583" name="Google Shape;583;p66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“Off Set” Objects and Characters</a:t>
            </a:r>
            <a:endParaRPr/>
          </a:p>
        </p:txBody>
      </p:sp>
      <p:grpSp>
        <p:nvGrpSpPr>
          <p:cNvPr id="584" name="Google Shape;584;p66"/>
          <p:cNvGrpSpPr/>
          <p:nvPr/>
        </p:nvGrpSpPr>
        <p:grpSpPr>
          <a:xfrm>
            <a:off x="269375" y="3116622"/>
            <a:ext cx="1193800" cy="369300"/>
            <a:chOff x="1259975" y="1999250"/>
            <a:chExt cx="1193800" cy="369300"/>
          </a:xfrm>
        </p:grpSpPr>
        <p:cxnSp>
          <p:nvCxnSpPr>
            <p:cNvPr id="585" name="Google Shape;585;p66"/>
            <p:cNvCxnSpPr/>
            <p:nvPr/>
          </p:nvCxnSpPr>
          <p:spPr>
            <a:xfrm flipH="1" rot="10800000">
              <a:off x="2072775" y="2189850"/>
              <a:ext cx="381000" cy="12600"/>
            </a:xfrm>
            <a:prstGeom prst="straightConnector1">
              <a:avLst/>
            </a:prstGeom>
            <a:noFill/>
            <a:ln cap="flat" cmpd="sng" w="57150">
              <a:solidFill>
                <a:srgbClr val="0070C0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  <p:sp>
          <p:nvSpPr>
            <p:cNvPr id="586" name="Google Shape;586;p66"/>
            <p:cNvSpPr txBox="1"/>
            <p:nvPr/>
          </p:nvSpPr>
          <p:spPr>
            <a:xfrm>
              <a:off x="1259975" y="1999250"/>
              <a:ext cx="914400" cy="369300"/>
            </a:xfrm>
            <a:prstGeom prst="rect">
              <a:avLst/>
            </a:prstGeom>
            <a:gradFill>
              <a:gsLst>
                <a:gs pos="0">
                  <a:srgbClr val="457575"/>
                </a:gs>
                <a:gs pos="80000">
                  <a:srgbClr val="5A9B9B"/>
                </a:gs>
                <a:gs pos="100000">
                  <a:srgbClr val="5A9C9C"/>
                </a:gs>
              </a:gsLst>
              <a:lin ang="16200038" scaled="0"/>
            </a:gradFill>
            <a:ln cap="flat" cmpd="sng" w="9525">
              <a:solidFill>
                <a:srgbClr val="619696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Camera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7" name="Google Shape;587;p66"/>
          <p:cNvSpPr/>
          <p:nvPr/>
        </p:nvSpPr>
        <p:spPr>
          <a:xfrm rot="-5400000">
            <a:off x="1705725" y="2053725"/>
            <a:ext cx="2010000" cy="2495100"/>
          </a:xfrm>
          <a:prstGeom prst="trapezoid">
            <a:avLst>
              <a:gd fmla="val 33155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66"/>
          <p:cNvSpPr/>
          <p:nvPr/>
        </p:nvSpPr>
        <p:spPr>
          <a:xfrm>
            <a:off x="2288275" y="1587375"/>
            <a:ext cx="736800" cy="708900"/>
          </a:xfrm>
          <a:prstGeom prst="ellipse">
            <a:avLst/>
          </a:prstGeom>
          <a:solidFill>
            <a:srgbClr val="D2D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cxnSp>
        <p:nvCxnSpPr>
          <p:cNvPr id="589" name="Google Shape;589;p66"/>
          <p:cNvCxnSpPr>
            <a:stCxn id="588" idx="4"/>
          </p:cNvCxnSpPr>
          <p:nvPr/>
        </p:nvCxnSpPr>
        <p:spPr>
          <a:xfrm>
            <a:off x="2656675" y="2296275"/>
            <a:ext cx="23400" cy="1228800"/>
          </a:xfrm>
          <a:prstGeom prst="straightConnector1">
            <a:avLst/>
          </a:prstGeom>
          <a:noFill/>
          <a:ln cap="flat" cmpd="sng" w="28575">
            <a:solidFill>
              <a:srgbClr val="38BBF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0" name="Google Shape;590;p66"/>
          <p:cNvSpPr/>
          <p:nvPr/>
        </p:nvSpPr>
        <p:spPr>
          <a:xfrm>
            <a:off x="3141600" y="3306525"/>
            <a:ext cx="736800" cy="70890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999999"/>
              </a:solidFill>
            </a:endParaRPr>
          </a:p>
        </p:txBody>
      </p:sp>
      <p:sp>
        <p:nvSpPr>
          <p:cNvPr id="591" name="Google Shape;591;p66"/>
          <p:cNvSpPr txBox="1"/>
          <p:nvPr/>
        </p:nvSpPr>
        <p:spPr>
          <a:xfrm>
            <a:off x="3080660" y="3500413"/>
            <a:ext cx="11442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Transparent</a:t>
            </a:r>
            <a:endParaRPr sz="100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2" name="Google Shape;592;p66"/>
          <p:cNvSpPr txBox="1"/>
          <p:nvPr/>
        </p:nvSpPr>
        <p:spPr>
          <a:xfrm>
            <a:off x="2269372" y="1777358"/>
            <a:ext cx="9585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Off Screen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First you need to create a concise description of the problem that will be solved. This will help you focus on actionable steps and provide a way to measure how successful you were in </a:t>
            </a:r>
            <a:r>
              <a:rPr lang="en"/>
              <a:t>achieving</a:t>
            </a:r>
            <a:r>
              <a:rPr lang="en"/>
              <a:t> a successful solution.</a:t>
            </a:r>
            <a:endParaRPr/>
          </a:p>
        </p:txBody>
      </p:sp>
      <p:sp>
        <p:nvSpPr>
          <p:cNvPr id="194" name="Google Shape;194;p31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195" name="Google Shape;195;p31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grpSp>
        <p:nvGrpSpPr>
          <p:cNvPr id="196" name="Google Shape;196;p31"/>
          <p:cNvGrpSpPr/>
          <p:nvPr/>
        </p:nvGrpSpPr>
        <p:grpSpPr>
          <a:xfrm>
            <a:off x="457225" y="1264937"/>
            <a:ext cx="3546845" cy="3728960"/>
            <a:chOff x="4805032" y="1412549"/>
            <a:chExt cx="6510361" cy="6844641"/>
          </a:xfrm>
        </p:grpSpPr>
        <p:cxnSp>
          <p:nvCxnSpPr>
            <p:cNvPr id="197" name="Google Shape;197;p31"/>
            <p:cNvCxnSpPr/>
            <p:nvPr/>
          </p:nvCxnSpPr>
          <p:spPr>
            <a:xfrm>
              <a:off x="5690872" y="5373159"/>
              <a:ext cx="41961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8" name="Google Shape;198;p31"/>
            <p:cNvCxnSpPr/>
            <p:nvPr/>
          </p:nvCxnSpPr>
          <p:spPr>
            <a:xfrm>
              <a:off x="7788908" y="3275122"/>
              <a:ext cx="2097900" cy="2097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9" name="Google Shape;199;p31"/>
            <p:cNvCxnSpPr/>
            <p:nvPr/>
          </p:nvCxnSpPr>
          <p:spPr>
            <a:xfrm flipH="1">
              <a:off x="5732406" y="3275122"/>
              <a:ext cx="2056500" cy="20637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0" name="Google Shape;200;p31"/>
            <p:cNvCxnSpPr/>
            <p:nvPr/>
          </p:nvCxnSpPr>
          <p:spPr>
            <a:xfrm>
              <a:off x="5732455" y="5338773"/>
              <a:ext cx="2056500" cy="19926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1" name="Google Shape;201;p31"/>
            <p:cNvCxnSpPr/>
            <p:nvPr/>
          </p:nvCxnSpPr>
          <p:spPr>
            <a:xfrm flipH="1" rot="10800000">
              <a:off x="7788908" y="5373295"/>
              <a:ext cx="2097900" cy="2097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02" name="Google Shape;202;p31"/>
            <p:cNvSpPr/>
            <p:nvPr/>
          </p:nvSpPr>
          <p:spPr>
            <a:xfrm>
              <a:off x="9203993" y="4431512"/>
              <a:ext cx="2111400" cy="17727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Design a 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Plan</a:t>
              </a:r>
              <a:endParaRPr sz="1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03" name="Google Shape;203;p31"/>
            <p:cNvSpPr/>
            <p:nvPr/>
          </p:nvSpPr>
          <p:spPr>
            <a:xfrm>
              <a:off x="6399798" y="1412549"/>
              <a:ext cx="2926200" cy="518100"/>
            </a:xfrm>
            <a:prstGeom prst="roundRect">
              <a:avLst>
                <a:gd fmla="val 16667" name="adj"/>
              </a:avLst>
            </a:prstGeom>
            <a:solidFill>
              <a:schemeClr val="accent6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Problem Statement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04" name="Google Shape;204;p31"/>
            <p:cNvSpPr/>
            <p:nvPr/>
          </p:nvSpPr>
          <p:spPr>
            <a:xfrm>
              <a:off x="6634237" y="2415371"/>
              <a:ext cx="2457300" cy="18480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Understand 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problem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05" name="Google Shape;205;p31"/>
            <p:cNvSpPr/>
            <p:nvPr/>
          </p:nvSpPr>
          <p:spPr>
            <a:xfrm>
              <a:off x="4805032" y="4391189"/>
              <a:ext cx="2161500" cy="18144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Test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06" name="Google Shape;206;p31"/>
            <p:cNvSpPr/>
            <p:nvPr/>
          </p:nvSpPr>
          <p:spPr>
            <a:xfrm>
              <a:off x="6968725" y="6427489"/>
              <a:ext cx="2179500" cy="18297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Implement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Design</a:t>
              </a:r>
              <a:endParaRPr sz="1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207" name="Google Shape;207;p31"/>
            <p:cNvCxnSpPr>
              <a:stCxn id="203" idx="2"/>
              <a:endCxn id="204" idx="0"/>
            </p:cNvCxnSpPr>
            <p:nvPr/>
          </p:nvCxnSpPr>
          <p:spPr>
            <a:xfrm>
              <a:off x="7862898" y="1930649"/>
              <a:ext cx="0" cy="484500"/>
            </a:xfrm>
            <a:prstGeom prst="straightConnector1">
              <a:avLst/>
            </a:prstGeom>
            <a:noFill/>
            <a:ln cap="flat" cmpd="sng" w="19075">
              <a:solidFill>
                <a:srgbClr val="00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208" name="Google Shape;208;p31"/>
            <p:cNvCxnSpPr>
              <a:stCxn id="204" idx="4"/>
              <a:endCxn id="204" idx="4"/>
            </p:cNvCxnSpPr>
            <p:nvPr/>
          </p:nvCxnSpPr>
          <p:spPr>
            <a:xfrm>
              <a:off x="7862887" y="4263371"/>
              <a:ext cx="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Alice Problem Statement</a:t>
            </a:r>
            <a:endParaRPr/>
          </a:p>
        </p:txBody>
      </p:sp>
      <p:sp>
        <p:nvSpPr>
          <p:cNvPr id="214" name="Google Shape;214;p32"/>
          <p:cNvSpPr txBox="1"/>
          <p:nvPr>
            <p:ph type="title"/>
          </p:nvPr>
        </p:nvSpPr>
        <p:spPr>
          <a:xfrm>
            <a:off x="0" y="279475"/>
            <a:ext cx="2617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215" name="Google Shape;215;p32"/>
          <p:cNvSpPr txBox="1"/>
          <p:nvPr>
            <p:ph idx="1" type="body"/>
          </p:nvPr>
        </p:nvSpPr>
        <p:spPr>
          <a:xfrm>
            <a:off x="311700" y="1397475"/>
            <a:ext cx="8520600" cy="31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Alice is designed to help you solve creative problems. Think of your problem statement as the elevator movie or game pitch: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want to create a story where ….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want to build a world where….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want to build a game where…..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am I making? This stage is intended to go deeper into the problem statement to really understand what you are trying to build</a:t>
            </a:r>
            <a:r>
              <a:rPr lang="en"/>
              <a:t>.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This can include analysis of the problem, through research, and observation. It is a good idea to break down the problem statement into smaller pieces and then start building that into the larger idea.</a:t>
            </a:r>
            <a:endParaRPr/>
          </a:p>
        </p:txBody>
      </p:sp>
      <p:sp>
        <p:nvSpPr>
          <p:cNvPr id="221" name="Google Shape;221;p33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 the Problem</a:t>
            </a:r>
            <a:endParaRPr/>
          </a:p>
        </p:txBody>
      </p:sp>
      <p:sp>
        <p:nvSpPr>
          <p:cNvPr id="222" name="Google Shape;222;p33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 the Problem</a:t>
            </a:r>
            <a:endParaRPr/>
          </a:p>
        </p:txBody>
      </p:sp>
      <p:grpSp>
        <p:nvGrpSpPr>
          <p:cNvPr id="223" name="Google Shape;223;p33"/>
          <p:cNvGrpSpPr/>
          <p:nvPr/>
        </p:nvGrpSpPr>
        <p:grpSpPr>
          <a:xfrm>
            <a:off x="457225" y="1264937"/>
            <a:ext cx="3546845" cy="3728960"/>
            <a:chOff x="4805032" y="1412549"/>
            <a:chExt cx="6510361" cy="6844641"/>
          </a:xfrm>
        </p:grpSpPr>
        <p:cxnSp>
          <p:nvCxnSpPr>
            <p:cNvPr id="224" name="Google Shape;224;p33"/>
            <p:cNvCxnSpPr/>
            <p:nvPr/>
          </p:nvCxnSpPr>
          <p:spPr>
            <a:xfrm>
              <a:off x="5690872" y="5373159"/>
              <a:ext cx="41961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5" name="Google Shape;225;p33"/>
            <p:cNvCxnSpPr/>
            <p:nvPr/>
          </p:nvCxnSpPr>
          <p:spPr>
            <a:xfrm>
              <a:off x="7788908" y="3275122"/>
              <a:ext cx="2097900" cy="2097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6" name="Google Shape;226;p33"/>
            <p:cNvCxnSpPr/>
            <p:nvPr/>
          </p:nvCxnSpPr>
          <p:spPr>
            <a:xfrm flipH="1">
              <a:off x="5732406" y="3275122"/>
              <a:ext cx="2056500" cy="20637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7" name="Google Shape;227;p33"/>
            <p:cNvCxnSpPr/>
            <p:nvPr/>
          </p:nvCxnSpPr>
          <p:spPr>
            <a:xfrm>
              <a:off x="5732455" y="5338773"/>
              <a:ext cx="2056500" cy="19926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8" name="Google Shape;228;p33"/>
            <p:cNvCxnSpPr/>
            <p:nvPr/>
          </p:nvCxnSpPr>
          <p:spPr>
            <a:xfrm flipH="1" rot="10800000">
              <a:off x="7788908" y="5373295"/>
              <a:ext cx="2097900" cy="2097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29" name="Google Shape;229;p33"/>
            <p:cNvSpPr/>
            <p:nvPr/>
          </p:nvSpPr>
          <p:spPr>
            <a:xfrm>
              <a:off x="9203993" y="4431512"/>
              <a:ext cx="2111400" cy="17727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Design a 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Plan</a:t>
              </a:r>
              <a:endParaRPr sz="1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399798" y="1412549"/>
              <a:ext cx="2926200" cy="518100"/>
            </a:xfrm>
            <a:prstGeom prst="roundRect">
              <a:avLst>
                <a:gd fmla="val 16667" name="adj"/>
              </a:avLst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Problem Statement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31" name="Google Shape;231;p33"/>
            <p:cNvSpPr/>
            <p:nvPr/>
          </p:nvSpPr>
          <p:spPr>
            <a:xfrm>
              <a:off x="6634237" y="2415371"/>
              <a:ext cx="2457300" cy="1848000"/>
            </a:xfrm>
            <a:prstGeom prst="ellipse">
              <a:avLst/>
            </a:prstGeom>
            <a:solidFill>
              <a:schemeClr val="accent6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Understand 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problem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32" name="Google Shape;232;p33"/>
            <p:cNvSpPr/>
            <p:nvPr/>
          </p:nvSpPr>
          <p:spPr>
            <a:xfrm>
              <a:off x="4805032" y="4391189"/>
              <a:ext cx="2161500" cy="18144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Test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33" name="Google Shape;233;p33"/>
            <p:cNvSpPr/>
            <p:nvPr/>
          </p:nvSpPr>
          <p:spPr>
            <a:xfrm>
              <a:off x="6968725" y="6427489"/>
              <a:ext cx="2179500" cy="1829700"/>
            </a:xfrm>
            <a:prstGeom prst="ellipse">
              <a:avLst/>
            </a:prstGeom>
            <a:solidFill>
              <a:srgbClr val="D2D2F4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2125" lIns="100275" spcFirstLastPara="1" rIns="100275" wrap="square" tIns="521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Implement</a:t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Design</a:t>
              </a:r>
              <a:endParaRPr sz="1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cxnSp>
          <p:nvCxnSpPr>
            <p:cNvPr id="234" name="Google Shape;234;p33"/>
            <p:cNvCxnSpPr>
              <a:stCxn id="230" idx="2"/>
              <a:endCxn id="231" idx="0"/>
            </p:cNvCxnSpPr>
            <p:nvPr/>
          </p:nvCxnSpPr>
          <p:spPr>
            <a:xfrm>
              <a:off x="7862898" y="1930649"/>
              <a:ext cx="0" cy="484500"/>
            </a:xfrm>
            <a:prstGeom prst="straightConnector1">
              <a:avLst/>
            </a:prstGeom>
            <a:noFill/>
            <a:ln cap="flat" cmpd="sng" w="19075">
              <a:solidFill>
                <a:srgbClr val="00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235" name="Google Shape;235;p33"/>
            <p:cNvCxnSpPr>
              <a:stCxn id="231" idx="4"/>
              <a:endCxn id="231" idx="4"/>
            </p:cNvCxnSpPr>
            <p:nvPr/>
          </p:nvCxnSpPr>
          <p:spPr>
            <a:xfrm>
              <a:off x="7862887" y="4263371"/>
              <a:ext cx="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You could use a written story or storyboard approach for understanding a linear story problem.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 map, storyboards or interaction designs will work for an interactive open worlds.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 game will need a design document that answers questions like “how do you win?” and storyboard or interaction designs for moments in the game.</a:t>
            </a:r>
            <a:endParaRPr/>
          </a:p>
        </p:txBody>
      </p:sp>
      <p:sp>
        <p:nvSpPr>
          <p:cNvPr id="241" name="Google Shape;241;p34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Understand the Problem</a:t>
            </a:r>
            <a:endParaRPr/>
          </a:p>
        </p:txBody>
      </p:sp>
      <p:sp>
        <p:nvSpPr>
          <p:cNvPr id="242" name="Google Shape;242;p34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Tools for Understanding Different Alice Problems</a:t>
            </a:r>
            <a:endParaRPr/>
          </a:p>
        </p:txBody>
      </p:sp>
      <p:pic>
        <p:nvPicPr>
          <p:cNvPr descr="RoverGameCapture.tiff" id="243" name="Google Shape;243;p34"/>
          <p:cNvPicPr preferRelativeResize="0"/>
          <p:nvPr/>
        </p:nvPicPr>
        <p:blipFill rotWithShape="1">
          <a:blip r:embed="rId3">
            <a:alphaModFix/>
          </a:blip>
          <a:srcRect b="10334" l="12018" r="0" t="25393"/>
          <a:stretch/>
        </p:blipFill>
        <p:spPr>
          <a:xfrm>
            <a:off x="1449331" y="3756701"/>
            <a:ext cx="1855108" cy="10168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oneScene.tiff" id="244" name="Google Shape;244;p34"/>
          <p:cNvPicPr preferRelativeResize="0"/>
          <p:nvPr/>
        </p:nvPicPr>
        <p:blipFill rotWithShape="1">
          <a:blip r:embed="rId4">
            <a:alphaModFix/>
          </a:blip>
          <a:srcRect b="5319" l="5085" r="6630" t="6761"/>
          <a:stretch/>
        </p:blipFill>
        <p:spPr>
          <a:xfrm>
            <a:off x="1448773" y="2591166"/>
            <a:ext cx="1872006" cy="1013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imatedWorld.tiff" id="245" name="Google Shape;245;p34"/>
          <p:cNvPicPr preferRelativeResize="0"/>
          <p:nvPr/>
        </p:nvPicPr>
        <p:blipFill rotWithShape="1">
          <a:blip r:embed="rId5">
            <a:alphaModFix/>
          </a:blip>
          <a:srcRect b="8153" l="10386" r="0" t="10067"/>
          <a:stretch/>
        </p:blipFill>
        <p:spPr>
          <a:xfrm>
            <a:off x="1448600" y="1460951"/>
            <a:ext cx="1871317" cy="10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/>
          <p:nvPr>
            <p:ph type="title"/>
          </p:nvPr>
        </p:nvSpPr>
        <p:spPr>
          <a:xfrm>
            <a:off x="2411850" y="2819050"/>
            <a:ext cx="6662700" cy="61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Script Writing and Storyboarding</a:t>
            </a:r>
            <a:endParaRPr/>
          </a:p>
        </p:txBody>
      </p:sp>
      <p:sp>
        <p:nvSpPr>
          <p:cNvPr id="251" name="Google Shape;251;p35"/>
          <p:cNvSpPr txBox="1"/>
          <p:nvPr>
            <p:ph idx="2" type="title"/>
          </p:nvPr>
        </p:nvSpPr>
        <p:spPr>
          <a:xfrm>
            <a:off x="4642435" y="2517213"/>
            <a:ext cx="3707700" cy="35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Animation Problem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Understanding the Problem</a:t>
            </a:r>
            <a:endParaRPr/>
          </a:p>
        </p:txBody>
      </p:sp>
      <p:sp>
        <p:nvSpPr>
          <p:cNvPr id="257" name="Google Shape;257;p36"/>
          <p:cNvSpPr txBox="1"/>
          <p:nvPr>
            <p:ph type="title"/>
          </p:nvPr>
        </p:nvSpPr>
        <p:spPr>
          <a:xfrm>
            <a:off x="0" y="279475"/>
            <a:ext cx="2617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Understand the Problem</a:t>
            </a:r>
            <a:endParaRPr/>
          </a:p>
        </p:txBody>
      </p:sp>
      <p:sp>
        <p:nvSpPr>
          <p:cNvPr id="258" name="Google Shape;258;p36"/>
          <p:cNvSpPr txBox="1"/>
          <p:nvPr>
            <p:ph idx="1" type="body"/>
          </p:nvPr>
        </p:nvSpPr>
        <p:spPr>
          <a:xfrm>
            <a:off x="311700" y="1397475"/>
            <a:ext cx="8520600" cy="31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Whether you are writing your own story or dissecting an existing story, it is important to understand what story is being told?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Where does it take place?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Who are the characters?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actions are taken?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events happen?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lice Theme 1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